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5"/>
  </p:notesMasterIdLst>
  <p:handoutMasterIdLst>
    <p:handoutMasterId r:id="rId36"/>
  </p:handoutMasterIdLst>
  <p:sldIdLst>
    <p:sldId id="286" r:id="rId2"/>
    <p:sldId id="333" r:id="rId3"/>
    <p:sldId id="287" r:id="rId4"/>
    <p:sldId id="288" r:id="rId5"/>
    <p:sldId id="303" r:id="rId6"/>
    <p:sldId id="322" r:id="rId7"/>
    <p:sldId id="340" r:id="rId8"/>
    <p:sldId id="341" r:id="rId9"/>
    <p:sldId id="313" r:id="rId10"/>
    <p:sldId id="316" r:id="rId11"/>
    <p:sldId id="314" r:id="rId12"/>
    <p:sldId id="321" r:id="rId13"/>
    <p:sldId id="294" r:id="rId14"/>
    <p:sldId id="295" r:id="rId15"/>
    <p:sldId id="315" r:id="rId16"/>
    <p:sldId id="335" r:id="rId17"/>
    <p:sldId id="324" r:id="rId18"/>
    <p:sldId id="325" r:id="rId19"/>
    <p:sldId id="327" r:id="rId20"/>
    <p:sldId id="328" r:id="rId21"/>
    <p:sldId id="329" r:id="rId22"/>
    <p:sldId id="330" r:id="rId23"/>
    <p:sldId id="331" r:id="rId24"/>
    <p:sldId id="336" r:id="rId25"/>
    <p:sldId id="305" r:id="rId26"/>
    <p:sldId id="302" r:id="rId27"/>
    <p:sldId id="306" r:id="rId28"/>
    <p:sldId id="308" r:id="rId29"/>
    <p:sldId id="337" r:id="rId30"/>
    <p:sldId id="317" r:id="rId31"/>
    <p:sldId id="310" r:id="rId32"/>
    <p:sldId id="320" r:id="rId33"/>
    <p:sldId id="319" r:id="rId34"/>
  </p:sldIdLst>
  <p:sldSz cx="9144000" cy="5143500" type="screen16x9"/>
  <p:notesSz cx="6858000" cy="9144000"/>
  <p:embeddedFontLst>
    <p:embeddedFont>
      <p:font typeface="Abel" panose="020B0604020202020204" charset="0"/>
      <p:regular r:id="rId37"/>
    </p:embeddedFont>
    <p:embeddedFont>
      <p:font typeface="Bahnschrift Condensed" panose="020B0502040204020203" pitchFamily="34" charset="0"/>
      <p:regular r:id="rId38"/>
      <p:bold r:id="rId39"/>
    </p:embeddedFont>
    <p:embeddedFont>
      <p:font typeface="Encode Sans Semi Condensed Light"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37B455-367B-4AB3-80A5-2284671E52C1}">
  <a:tblStyle styleId="{B737B455-367B-4AB3-80A5-2284671E52C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625" autoAdjust="0"/>
  </p:normalViewPr>
  <p:slideViewPr>
    <p:cSldViewPr snapToGrid="0">
      <p:cViewPr varScale="1">
        <p:scale>
          <a:sx n="86" d="100"/>
          <a:sy n="86" d="100"/>
        </p:scale>
        <p:origin x="1354" y="72"/>
      </p:cViewPr>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custT="1"/>
      <dgm:spPr/>
      <dgm:t>
        <a:bodyPr/>
        <a:lstStyle/>
        <a:p>
          <a:r>
            <a:rPr lang="en-US" sz="1400" dirty="0"/>
            <a:t>Exploratory Data Analysis</a:t>
          </a:r>
          <a:endParaRPr lang="en-IN" sz="1400" dirty="0"/>
        </a:p>
      </dgm:t>
    </dgm:pt>
    <dgm:pt modelId="{AF27CEC6-E7A9-42BE-8043-7A42D6632F0E}" type="parTrans" cxnId="{9ACE3779-D971-4129-A02E-3F02FD1E17FA}">
      <dgm:prSet/>
      <dgm:spPr/>
      <dgm:t>
        <a:bodyPr/>
        <a:lstStyle/>
        <a:p>
          <a:endParaRPr lang="en-IN" sz="1400"/>
        </a:p>
      </dgm:t>
    </dgm:pt>
    <dgm:pt modelId="{965AFFA2-A2A6-420C-BABB-6C42986513A8}" type="sibTrans" cxnId="{9ACE3779-D971-4129-A02E-3F02FD1E17FA}">
      <dgm:prSet/>
      <dgm:spPr/>
      <dgm:t>
        <a:bodyPr/>
        <a:lstStyle/>
        <a:p>
          <a:endParaRPr lang="en-IN" sz="1400"/>
        </a:p>
      </dgm:t>
    </dgm:pt>
    <dgm:pt modelId="{D001ABFB-8C26-4416-97B7-7EB0E7329BFD}">
      <dgm:prSet phldrT="[Text]" custT="1"/>
      <dgm:spPr/>
      <dgm:t>
        <a:bodyPr/>
        <a:lstStyle/>
        <a:p>
          <a:r>
            <a:rPr lang="en-US" sz="1400" dirty="0"/>
            <a:t>Focused Analysis : Illinois</a:t>
          </a:r>
          <a:endParaRPr lang="en-IN" sz="1400" dirty="0"/>
        </a:p>
      </dgm:t>
    </dgm:pt>
    <dgm:pt modelId="{75A95A5F-BE92-4BF0-B46C-DADC0924975B}" type="parTrans" cxnId="{03D4FB2F-22EE-4BBF-B3E1-ED54144E01FB}">
      <dgm:prSet/>
      <dgm:spPr/>
      <dgm:t>
        <a:bodyPr/>
        <a:lstStyle/>
        <a:p>
          <a:endParaRPr lang="en-IN" sz="1400"/>
        </a:p>
      </dgm:t>
    </dgm:pt>
    <dgm:pt modelId="{1A828753-2C32-45C1-ACAF-68940A436BEC}" type="sibTrans" cxnId="{03D4FB2F-22EE-4BBF-B3E1-ED54144E01FB}">
      <dgm:prSet/>
      <dgm:spPr/>
      <dgm:t>
        <a:bodyPr/>
        <a:lstStyle/>
        <a:p>
          <a:endParaRPr lang="en-IN" sz="1400"/>
        </a:p>
      </dgm:t>
    </dgm:pt>
    <dgm:pt modelId="{BE84E1A3-1FB4-4E46-A9FD-DB99FDC575A7}">
      <dgm:prSet custT="1"/>
      <dgm:spPr/>
      <dgm:t>
        <a:bodyPr/>
        <a:lstStyle/>
        <a:p>
          <a:r>
            <a:rPr lang="en-US" sz="1400" dirty="0"/>
            <a:t>Modelling </a:t>
          </a:r>
        </a:p>
        <a:p>
          <a:r>
            <a:rPr lang="en-US" sz="1200" dirty="0"/>
            <a:t>Leading Causes of Death</a:t>
          </a:r>
          <a:endParaRPr lang="en-IN" sz="1200" dirty="0"/>
        </a:p>
      </dgm:t>
    </dgm:pt>
    <dgm:pt modelId="{4CD47FAD-9E40-4EDA-B1F0-B1D93C11ED89}" type="parTrans" cxnId="{D8C997AA-F8FE-4192-93CD-DAEB3E0284B3}">
      <dgm:prSet/>
      <dgm:spPr/>
      <dgm:t>
        <a:bodyPr/>
        <a:lstStyle/>
        <a:p>
          <a:endParaRPr lang="en-IN" sz="1400"/>
        </a:p>
      </dgm:t>
    </dgm:pt>
    <dgm:pt modelId="{C8873C4C-651F-4752-BAB0-E9096CCA3092}" type="sibTrans" cxnId="{D8C997AA-F8FE-4192-93CD-DAEB3E0284B3}">
      <dgm:prSet/>
      <dgm:spPr/>
      <dgm:t>
        <a:bodyPr/>
        <a:lstStyle/>
        <a:p>
          <a:endParaRPr lang="en-IN" sz="1400"/>
        </a:p>
      </dgm:t>
    </dgm:pt>
    <dgm:pt modelId="{C2C353E2-3470-4734-B5F7-76D400FECC27}">
      <dgm:prSet custT="1"/>
      <dgm:spPr/>
      <dgm:t>
        <a:bodyPr/>
        <a:lstStyle/>
        <a:p>
          <a:endParaRPr lang="en-US" sz="1400" dirty="0"/>
        </a:p>
        <a:p>
          <a:r>
            <a:rPr lang="en-US" sz="1400" dirty="0"/>
            <a:t>Segmentation of Counties </a:t>
          </a:r>
          <a:r>
            <a:rPr lang="en-US" sz="1100" dirty="0"/>
            <a:t>based on Leading Causes of Death </a:t>
          </a:r>
          <a:r>
            <a:rPr lang="en-US" sz="1200" dirty="0"/>
            <a:t>	</a:t>
          </a:r>
          <a:endParaRPr lang="en-IN" sz="1200" dirty="0"/>
        </a:p>
      </dgm:t>
    </dgm:pt>
    <dgm:pt modelId="{BCC0C8A0-EB52-41C2-A7F0-8CC288E6C406}" type="parTrans" cxnId="{F0F34533-7FC2-48A9-97E3-F03626E31C0A}">
      <dgm:prSet/>
      <dgm:spPr/>
      <dgm:t>
        <a:bodyPr/>
        <a:lstStyle/>
        <a:p>
          <a:endParaRPr lang="en-IN" sz="1400"/>
        </a:p>
      </dgm:t>
    </dgm:pt>
    <dgm:pt modelId="{1B9DECF1-CE6C-4216-BF6F-320042054205}" type="sibTrans" cxnId="{F0F34533-7FC2-48A9-97E3-F03626E31C0A}">
      <dgm:prSet/>
      <dgm:spPr/>
      <dgm:t>
        <a:bodyPr/>
        <a:lstStyle/>
        <a:p>
          <a:endParaRPr lang="en-IN" sz="1400"/>
        </a:p>
      </dgm:t>
    </dgm:pt>
    <dgm:pt modelId="{33C81EC4-893C-4E9B-8C57-0CD57B044D41}">
      <dgm:prSet phldrT="[Text]" custT="1"/>
      <dgm:spPr/>
      <dgm:t>
        <a:bodyPr/>
        <a:lstStyle/>
        <a:p>
          <a:r>
            <a:rPr lang="en-US" sz="1400" dirty="0"/>
            <a:t>Problem Statement &amp; Introduction</a:t>
          </a:r>
          <a:endParaRPr lang="en-IN" sz="1400" dirty="0"/>
        </a:p>
      </dgm:t>
    </dgm:pt>
    <dgm:pt modelId="{0C235DBB-05BF-4114-BC5E-2C979714EF27}" type="parTrans" cxnId="{C4F7EE32-0CD1-49F2-BB58-128E903DB8F1}">
      <dgm:prSet/>
      <dgm:spPr/>
      <dgm:t>
        <a:bodyPr/>
        <a:lstStyle/>
        <a:p>
          <a:endParaRPr lang="en-IN" sz="1400"/>
        </a:p>
      </dgm:t>
    </dgm:pt>
    <dgm:pt modelId="{8274597F-515C-43A6-8AD2-D87040600410}" type="sibTrans" cxnId="{C4F7EE32-0CD1-49F2-BB58-128E903DB8F1}">
      <dgm:prSet/>
      <dgm:spPr/>
      <dgm:t>
        <a:bodyPr/>
        <a:lstStyle/>
        <a:p>
          <a:endParaRPr lang="en-IN" sz="1400"/>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chemeClr val="tx1"/>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chemeClr val="tx1"/>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chemeClr val="tx1"/>
        </a:solidFill>
      </dgm:spPr>
    </dgm:pt>
    <dgm:pt modelId="{52221870-9392-45CA-B0CE-3643A4824FFC}" type="pres">
      <dgm:prSet presAssocID="{BE84E1A3-1FB4-4E46-A9FD-DB99FDC575A7}" presName="txShp" presStyleLbl="node1" presStyleIdx="3" presStyleCnt="5" custScaleX="104344">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chemeClr val="tx1"/>
        </a:solidFill>
      </dgm:spPr>
    </dgm:pt>
    <dgm:pt modelId="{058A32E9-AF64-40FF-9D79-6CBFE6FD38E9}" type="pres">
      <dgm:prSet presAssocID="{C2C353E2-3470-4734-B5F7-76D400FECC27}" presName="txShp" presStyleLbl="node1" presStyleIdx="4" presStyleCnt="5" custScaleX="96717">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custT="1"/>
      <dgm:spPr/>
      <dgm:t>
        <a:bodyPr/>
        <a:lstStyle/>
        <a:p>
          <a:r>
            <a:rPr lang="en-US" sz="1400" dirty="0"/>
            <a:t>Exploratory Data Analysis</a:t>
          </a:r>
          <a:endParaRPr lang="en-IN" sz="1400" dirty="0"/>
        </a:p>
      </dgm:t>
    </dgm:pt>
    <dgm:pt modelId="{AF27CEC6-E7A9-42BE-8043-7A42D6632F0E}" type="parTrans" cxnId="{9ACE3779-D971-4129-A02E-3F02FD1E17FA}">
      <dgm:prSet/>
      <dgm:spPr/>
      <dgm:t>
        <a:bodyPr/>
        <a:lstStyle/>
        <a:p>
          <a:endParaRPr lang="en-IN" sz="1400"/>
        </a:p>
      </dgm:t>
    </dgm:pt>
    <dgm:pt modelId="{965AFFA2-A2A6-420C-BABB-6C42986513A8}" type="sibTrans" cxnId="{9ACE3779-D971-4129-A02E-3F02FD1E17FA}">
      <dgm:prSet/>
      <dgm:spPr/>
      <dgm:t>
        <a:bodyPr/>
        <a:lstStyle/>
        <a:p>
          <a:endParaRPr lang="en-IN" sz="1400"/>
        </a:p>
      </dgm:t>
    </dgm:pt>
    <dgm:pt modelId="{D001ABFB-8C26-4416-97B7-7EB0E7329BFD}">
      <dgm:prSet phldrT="[Text]" custT="1"/>
      <dgm:spPr/>
      <dgm:t>
        <a:bodyPr/>
        <a:lstStyle/>
        <a:p>
          <a:r>
            <a:rPr lang="en-US" sz="1400" dirty="0"/>
            <a:t>Focused Analysis : Illinois</a:t>
          </a:r>
          <a:endParaRPr lang="en-IN" sz="1400" dirty="0"/>
        </a:p>
      </dgm:t>
    </dgm:pt>
    <dgm:pt modelId="{75A95A5F-BE92-4BF0-B46C-DADC0924975B}" type="parTrans" cxnId="{03D4FB2F-22EE-4BBF-B3E1-ED54144E01FB}">
      <dgm:prSet/>
      <dgm:spPr/>
      <dgm:t>
        <a:bodyPr/>
        <a:lstStyle/>
        <a:p>
          <a:endParaRPr lang="en-IN" sz="1400"/>
        </a:p>
      </dgm:t>
    </dgm:pt>
    <dgm:pt modelId="{1A828753-2C32-45C1-ACAF-68940A436BEC}" type="sibTrans" cxnId="{03D4FB2F-22EE-4BBF-B3E1-ED54144E01FB}">
      <dgm:prSet/>
      <dgm:spPr/>
      <dgm:t>
        <a:bodyPr/>
        <a:lstStyle/>
        <a:p>
          <a:endParaRPr lang="en-IN" sz="1400"/>
        </a:p>
      </dgm:t>
    </dgm:pt>
    <dgm:pt modelId="{BE84E1A3-1FB4-4E46-A9FD-DB99FDC575A7}">
      <dgm:prSet custT="1"/>
      <dgm:spPr/>
      <dgm:t>
        <a:bodyPr/>
        <a:lstStyle/>
        <a:p>
          <a:r>
            <a:rPr lang="en-US" sz="1400" dirty="0"/>
            <a:t>Modelling </a:t>
          </a:r>
        </a:p>
        <a:p>
          <a:r>
            <a:rPr lang="en-US" sz="1200" dirty="0"/>
            <a:t>Leading Causes of Death</a:t>
          </a:r>
          <a:endParaRPr lang="en-IN" sz="1200" dirty="0"/>
        </a:p>
      </dgm:t>
    </dgm:pt>
    <dgm:pt modelId="{4CD47FAD-9E40-4EDA-B1F0-B1D93C11ED89}" type="parTrans" cxnId="{D8C997AA-F8FE-4192-93CD-DAEB3E0284B3}">
      <dgm:prSet/>
      <dgm:spPr/>
      <dgm:t>
        <a:bodyPr/>
        <a:lstStyle/>
        <a:p>
          <a:endParaRPr lang="en-IN" sz="1400"/>
        </a:p>
      </dgm:t>
    </dgm:pt>
    <dgm:pt modelId="{C8873C4C-651F-4752-BAB0-E9096CCA3092}" type="sibTrans" cxnId="{D8C997AA-F8FE-4192-93CD-DAEB3E0284B3}">
      <dgm:prSet/>
      <dgm:spPr/>
      <dgm:t>
        <a:bodyPr/>
        <a:lstStyle/>
        <a:p>
          <a:endParaRPr lang="en-IN" sz="1400"/>
        </a:p>
      </dgm:t>
    </dgm:pt>
    <dgm:pt modelId="{C2C353E2-3470-4734-B5F7-76D400FECC27}">
      <dgm:prSet custT="1"/>
      <dgm:spPr/>
      <dgm:t>
        <a:bodyPr/>
        <a:lstStyle/>
        <a:p>
          <a:endParaRPr lang="en-US" sz="1400" dirty="0"/>
        </a:p>
        <a:p>
          <a:r>
            <a:rPr lang="en-US" sz="1400" dirty="0"/>
            <a:t>Segmentation of Counties </a:t>
          </a:r>
          <a:r>
            <a:rPr lang="en-US" sz="1100" dirty="0"/>
            <a:t>based on Leading Causes of Death </a:t>
          </a:r>
          <a:r>
            <a:rPr lang="en-US" sz="1200" dirty="0"/>
            <a:t>	</a:t>
          </a:r>
          <a:endParaRPr lang="en-IN" sz="1200" dirty="0"/>
        </a:p>
      </dgm:t>
    </dgm:pt>
    <dgm:pt modelId="{BCC0C8A0-EB52-41C2-A7F0-8CC288E6C406}" type="parTrans" cxnId="{F0F34533-7FC2-48A9-97E3-F03626E31C0A}">
      <dgm:prSet/>
      <dgm:spPr/>
      <dgm:t>
        <a:bodyPr/>
        <a:lstStyle/>
        <a:p>
          <a:endParaRPr lang="en-IN" sz="1400"/>
        </a:p>
      </dgm:t>
    </dgm:pt>
    <dgm:pt modelId="{1B9DECF1-CE6C-4216-BF6F-320042054205}" type="sibTrans" cxnId="{F0F34533-7FC2-48A9-97E3-F03626E31C0A}">
      <dgm:prSet/>
      <dgm:spPr/>
      <dgm:t>
        <a:bodyPr/>
        <a:lstStyle/>
        <a:p>
          <a:endParaRPr lang="en-IN" sz="1400"/>
        </a:p>
      </dgm:t>
    </dgm:pt>
    <dgm:pt modelId="{33C81EC4-893C-4E9B-8C57-0CD57B044D41}">
      <dgm:prSet phldrT="[Text]" custT="1"/>
      <dgm:spPr/>
      <dgm:t>
        <a:bodyPr/>
        <a:lstStyle/>
        <a:p>
          <a:r>
            <a:rPr lang="en-US" sz="1400" dirty="0"/>
            <a:t>Problem Statement &amp; Introduction</a:t>
          </a:r>
          <a:endParaRPr lang="en-IN" sz="1400" dirty="0"/>
        </a:p>
      </dgm:t>
    </dgm:pt>
    <dgm:pt modelId="{0C235DBB-05BF-4114-BC5E-2C979714EF27}" type="parTrans" cxnId="{C4F7EE32-0CD1-49F2-BB58-128E903DB8F1}">
      <dgm:prSet/>
      <dgm:spPr/>
      <dgm:t>
        <a:bodyPr/>
        <a:lstStyle/>
        <a:p>
          <a:endParaRPr lang="en-IN" sz="1400"/>
        </a:p>
      </dgm:t>
    </dgm:pt>
    <dgm:pt modelId="{8274597F-515C-43A6-8AD2-D87040600410}" type="sibTrans" cxnId="{C4F7EE32-0CD1-49F2-BB58-128E903DB8F1}">
      <dgm:prSet/>
      <dgm:spPr/>
      <dgm:t>
        <a:bodyPr/>
        <a:lstStyle/>
        <a:p>
          <a:endParaRPr lang="en-IN" sz="1400"/>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rgbClr val="00B050"/>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chemeClr val="tx1"/>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chemeClr val="tx1"/>
        </a:solidFill>
      </dgm:spPr>
    </dgm:pt>
    <dgm:pt modelId="{52221870-9392-45CA-B0CE-3643A4824FFC}" type="pres">
      <dgm:prSet presAssocID="{BE84E1A3-1FB4-4E46-A9FD-DB99FDC575A7}" presName="txShp" presStyleLbl="node1" presStyleIdx="3" presStyleCnt="5" custScaleX="104344">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chemeClr val="tx1"/>
        </a:solidFill>
      </dgm:spPr>
    </dgm:pt>
    <dgm:pt modelId="{058A32E9-AF64-40FF-9D79-6CBFE6FD38E9}" type="pres">
      <dgm:prSet presAssocID="{C2C353E2-3470-4734-B5F7-76D400FECC27}" presName="txShp" presStyleLbl="node1" presStyleIdx="4" presStyleCnt="5" custScaleX="96717">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custT="1"/>
      <dgm:spPr/>
      <dgm:t>
        <a:bodyPr/>
        <a:lstStyle/>
        <a:p>
          <a:r>
            <a:rPr lang="en-US" sz="1400" dirty="0"/>
            <a:t>Exploratory Data Analysis</a:t>
          </a:r>
          <a:endParaRPr lang="en-IN" sz="1400" dirty="0"/>
        </a:p>
      </dgm:t>
    </dgm:pt>
    <dgm:pt modelId="{AF27CEC6-E7A9-42BE-8043-7A42D6632F0E}" type="parTrans" cxnId="{9ACE3779-D971-4129-A02E-3F02FD1E17FA}">
      <dgm:prSet/>
      <dgm:spPr/>
      <dgm:t>
        <a:bodyPr/>
        <a:lstStyle/>
        <a:p>
          <a:endParaRPr lang="en-IN" sz="1400"/>
        </a:p>
      </dgm:t>
    </dgm:pt>
    <dgm:pt modelId="{965AFFA2-A2A6-420C-BABB-6C42986513A8}" type="sibTrans" cxnId="{9ACE3779-D971-4129-A02E-3F02FD1E17FA}">
      <dgm:prSet/>
      <dgm:spPr/>
      <dgm:t>
        <a:bodyPr/>
        <a:lstStyle/>
        <a:p>
          <a:endParaRPr lang="en-IN" sz="1400"/>
        </a:p>
      </dgm:t>
    </dgm:pt>
    <dgm:pt modelId="{D001ABFB-8C26-4416-97B7-7EB0E7329BFD}">
      <dgm:prSet phldrT="[Text]" custT="1"/>
      <dgm:spPr/>
      <dgm:t>
        <a:bodyPr/>
        <a:lstStyle/>
        <a:p>
          <a:r>
            <a:rPr lang="en-US" sz="1400" dirty="0"/>
            <a:t>Focused Analysis : Illinois</a:t>
          </a:r>
          <a:endParaRPr lang="en-IN" sz="1400" dirty="0"/>
        </a:p>
      </dgm:t>
    </dgm:pt>
    <dgm:pt modelId="{75A95A5F-BE92-4BF0-B46C-DADC0924975B}" type="parTrans" cxnId="{03D4FB2F-22EE-4BBF-B3E1-ED54144E01FB}">
      <dgm:prSet/>
      <dgm:spPr/>
      <dgm:t>
        <a:bodyPr/>
        <a:lstStyle/>
        <a:p>
          <a:endParaRPr lang="en-IN" sz="1400"/>
        </a:p>
      </dgm:t>
    </dgm:pt>
    <dgm:pt modelId="{1A828753-2C32-45C1-ACAF-68940A436BEC}" type="sibTrans" cxnId="{03D4FB2F-22EE-4BBF-B3E1-ED54144E01FB}">
      <dgm:prSet/>
      <dgm:spPr/>
      <dgm:t>
        <a:bodyPr/>
        <a:lstStyle/>
        <a:p>
          <a:endParaRPr lang="en-IN" sz="1400"/>
        </a:p>
      </dgm:t>
    </dgm:pt>
    <dgm:pt modelId="{BE84E1A3-1FB4-4E46-A9FD-DB99FDC575A7}">
      <dgm:prSet custT="1"/>
      <dgm:spPr/>
      <dgm:t>
        <a:bodyPr/>
        <a:lstStyle/>
        <a:p>
          <a:r>
            <a:rPr lang="en-US" sz="1400" dirty="0"/>
            <a:t>Modelling </a:t>
          </a:r>
        </a:p>
        <a:p>
          <a:r>
            <a:rPr lang="en-US" sz="1200" dirty="0"/>
            <a:t>Leading Causes of Death</a:t>
          </a:r>
          <a:endParaRPr lang="en-IN" sz="1200" dirty="0"/>
        </a:p>
      </dgm:t>
    </dgm:pt>
    <dgm:pt modelId="{4CD47FAD-9E40-4EDA-B1F0-B1D93C11ED89}" type="parTrans" cxnId="{D8C997AA-F8FE-4192-93CD-DAEB3E0284B3}">
      <dgm:prSet/>
      <dgm:spPr/>
      <dgm:t>
        <a:bodyPr/>
        <a:lstStyle/>
        <a:p>
          <a:endParaRPr lang="en-IN" sz="1400"/>
        </a:p>
      </dgm:t>
    </dgm:pt>
    <dgm:pt modelId="{C8873C4C-651F-4752-BAB0-E9096CCA3092}" type="sibTrans" cxnId="{D8C997AA-F8FE-4192-93CD-DAEB3E0284B3}">
      <dgm:prSet/>
      <dgm:spPr/>
      <dgm:t>
        <a:bodyPr/>
        <a:lstStyle/>
        <a:p>
          <a:endParaRPr lang="en-IN" sz="1400"/>
        </a:p>
      </dgm:t>
    </dgm:pt>
    <dgm:pt modelId="{C2C353E2-3470-4734-B5F7-76D400FECC27}">
      <dgm:prSet custT="1"/>
      <dgm:spPr/>
      <dgm:t>
        <a:bodyPr/>
        <a:lstStyle/>
        <a:p>
          <a:endParaRPr lang="en-US" sz="1400" dirty="0"/>
        </a:p>
        <a:p>
          <a:r>
            <a:rPr lang="en-US" sz="1400" dirty="0"/>
            <a:t>Segmentation of Counties </a:t>
          </a:r>
          <a:r>
            <a:rPr lang="en-US" sz="1100" dirty="0"/>
            <a:t>based on Leading Causes of Death </a:t>
          </a:r>
          <a:r>
            <a:rPr lang="en-US" sz="1200" dirty="0"/>
            <a:t>	</a:t>
          </a:r>
          <a:endParaRPr lang="en-IN" sz="1200" dirty="0"/>
        </a:p>
      </dgm:t>
    </dgm:pt>
    <dgm:pt modelId="{BCC0C8A0-EB52-41C2-A7F0-8CC288E6C406}" type="parTrans" cxnId="{F0F34533-7FC2-48A9-97E3-F03626E31C0A}">
      <dgm:prSet/>
      <dgm:spPr/>
      <dgm:t>
        <a:bodyPr/>
        <a:lstStyle/>
        <a:p>
          <a:endParaRPr lang="en-IN" sz="1400"/>
        </a:p>
      </dgm:t>
    </dgm:pt>
    <dgm:pt modelId="{1B9DECF1-CE6C-4216-BF6F-320042054205}" type="sibTrans" cxnId="{F0F34533-7FC2-48A9-97E3-F03626E31C0A}">
      <dgm:prSet/>
      <dgm:spPr/>
      <dgm:t>
        <a:bodyPr/>
        <a:lstStyle/>
        <a:p>
          <a:endParaRPr lang="en-IN" sz="1400"/>
        </a:p>
      </dgm:t>
    </dgm:pt>
    <dgm:pt modelId="{33C81EC4-893C-4E9B-8C57-0CD57B044D41}">
      <dgm:prSet phldrT="[Text]" custT="1"/>
      <dgm:spPr/>
      <dgm:t>
        <a:bodyPr/>
        <a:lstStyle/>
        <a:p>
          <a:r>
            <a:rPr lang="en-US" sz="1400" dirty="0"/>
            <a:t>Problem Statement &amp; Introduction</a:t>
          </a:r>
          <a:endParaRPr lang="en-IN" sz="1400" dirty="0"/>
        </a:p>
      </dgm:t>
    </dgm:pt>
    <dgm:pt modelId="{0C235DBB-05BF-4114-BC5E-2C979714EF27}" type="parTrans" cxnId="{C4F7EE32-0CD1-49F2-BB58-128E903DB8F1}">
      <dgm:prSet/>
      <dgm:spPr/>
      <dgm:t>
        <a:bodyPr/>
        <a:lstStyle/>
        <a:p>
          <a:endParaRPr lang="en-IN" sz="1400"/>
        </a:p>
      </dgm:t>
    </dgm:pt>
    <dgm:pt modelId="{8274597F-515C-43A6-8AD2-D87040600410}" type="sibTrans" cxnId="{C4F7EE32-0CD1-49F2-BB58-128E903DB8F1}">
      <dgm:prSet/>
      <dgm:spPr/>
      <dgm:t>
        <a:bodyPr/>
        <a:lstStyle/>
        <a:p>
          <a:endParaRPr lang="en-IN" sz="1400"/>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rgbClr val="00B050"/>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rgbClr val="00B050"/>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chemeClr val="tx1"/>
        </a:solidFill>
      </dgm:spPr>
    </dgm:pt>
    <dgm:pt modelId="{52221870-9392-45CA-B0CE-3643A4824FFC}" type="pres">
      <dgm:prSet presAssocID="{BE84E1A3-1FB4-4E46-A9FD-DB99FDC575A7}" presName="txShp" presStyleLbl="node1" presStyleIdx="3" presStyleCnt="5" custScaleX="104344">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chemeClr val="tx1"/>
        </a:solidFill>
      </dgm:spPr>
    </dgm:pt>
    <dgm:pt modelId="{058A32E9-AF64-40FF-9D79-6CBFE6FD38E9}" type="pres">
      <dgm:prSet presAssocID="{C2C353E2-3470-4734-B5F7-76D400FECC27}" presName="txShp" presStyleLbl="node1" presStyleIdx="4" presStyleCnt="5" custScaleX="96717">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dgm:spPr/>
      <dgm:t>
        <a:bodyPr/>
        <a:lstStyle/>
        <a:p>
          <a:r>
            <a:rPr lang="en-US" dirty="0"/>
            <a:t>Exploratory Data Analysis</a:t>
          </a:r>
          <a:endParaRPr lang="en-IN" dirty="0"/>
        </a:p>
      </dgm:t>
    </dgm:pt>
    <dgm:pt modelId="{AF27CEC6-E7A9-42BE-8043-7A42D6632F0E}" type="parTrans" cxnId="{9ACE3779-D971-4129-A02E-3F02FD1E17FA}">
      <dgm:prSet/>
      <dgm:spPr/>
      <dgm:t>
        <a:bodyPr/>
        <a:lstStyle/>
        <a:p>
          <a:endParaRPr lang="en-IN"/>
        </a:p>
      </dgm:t>
    </dgm:pt>
    <dgm:pt modelId="{965AFFA2-A2A6-420C-BABB-6C42986513A8}" type="sibTrans" cxnId="{9ACE3779-D971-4129-A02E-3F02FD1E17FA}">
      <dgm:prSet/>
      <dgm:spPr/>
      <dgm:t>
        <a:bodyPr/>
        <a:lstStyle/>
        <a:p>
          <a:endParaRPr lang="en-IN"/>
        </a:p>
      </dgm:t>
    </dgm:pt>
    <dgm:pt modelId="{D001ABFB-8C26-4416-97B7-7EB0E7329BFD}">
      <dgm:prSet phldrT="[Text]"/>
      <dgm:spPr/>
      <dgm:t>
        <a:bodyPr/>
        <a:lstStyle/>
        <a:p>
          <a:r>
            <a:rPr lang="en-US" dirty="0"/>
            <a:t>Focused Analysis : Illinois</a:t>
          </a:r>
          <a:endParaRPr lang="en-IN" dirty="0"/>
        </a:p>
      </dgm:t>
    </dgm:pt>
    <dgm:pt modelId="{75A95A5F-BE92-4BF0-B46C-DADC0924975B}" type="parTrans" cxnId="{03D4FB2F-22EE-4BBF-B3E1-ED54144E01FB}">
      <dgm:prSet/>
      <dgm:spPr/>
      <dgm:t>
        <a:bodyPr/>
        <a:lstStyle/>
        <a:p>
          <a:endParaRPr lang="en-IN"/>
        </a:p>
      </dgm:t>
    </dgm:pt>
    <dgm:pt modelId="{1A828753-2C32-45C1-ACAF-68940A436BEC}" type="sibTrans" cxnId="{03D4FB2F-22EE-4BBF-B3E1-ED54144E01FB}">
      <dgm:prSet/>
      <dgm:spPr/>
      <dgm:t>
        <a:bodyPr/>
        <a:lstStyle/>
        <a:p>
          <a:endParaRPr lang="en-IN"/>
        </a:p>
      </dgm:t>
    </dgm:pt>
    <dgm:pt modelId="{BE84E1A3-1FB4-4E46-A9FD-DB99FDC575A7}">
      <dgm:prSet/>
      <dgm:spPr/>
      <dgm:t>
        <a:bodyPr/>
        <a:lstStyle/>
        <a:p>
          <a:r>
            <a:rPr lang="en-US" dirty="0"/>
            <a:t>Modeling for Leading Causes of Death</a:t>
          </a:r>
          <a:endParaRPr lang="en-IN" dirty="0"/>
        </a:p>
      </dgm:t>
    </dgm:pt>
    <dgm:pt modelId="{4CD47FAD-9E40-4EDA-B1F0-B1D93C11ED89}" type="parTrans" cxnId="{D8C997AA-F8FE-4192-93CD-DAEB3E0284B3}">
      <dgm:prSet/>
      <dgm:spPr/>
      <dgm:t>
        <a:bodyPr/>
        <a:lstStyle/>
        <a:p>
          <a:endParaRPr lang="en-IN"/>
        </a:p>
      </dgm:t>
    </dgm:pt>
    <dgm:pt modelId="{C8873C4C-651F-4752-BAB0-E9096CCA3092}" type="sibTrans" cxnId="{D8C997AA-F8FE-4192-93CD-DAEB3E0284B3}">
      <dgm:prSet/>
      <dgm:spPr/>
      <dgm:t>
        <a:bodyPr/>
        <a:lstStyle/>
        <a:p>
          <a:endParaRPr lang="en-IN"/>
        </a:p>
      </dgm:t>
    </dgm:pt>
    <dgm:pt modelId="{C2C353E2-3470-4734-B5F7-76D400FECC27}">
      <dgm:prSet/>
      <dgm:spPr/>
      <dgm:t>
        <a:bodyPr/>
        <a:lstStyle/>
        <a:p>
          <a:r>
            <a:rPr lang="en-US" dirty="0"/>
            <a:t>Clustering of Counties 	</a:t>
          </a:r>
          <a:endParaRPr lang="en-IN" dirty="0"/>
        </a:p>
      </dgm:t>
    </dgm:pt>
    <dgm:pt modelId="{BCC0C8A0-EB52-41C2-A7F0-8CC288E6C406}" type="parTrans" cxnId="{F0F34533-7FC2-48A9-97E3-F03626E31C0A}">
      <dgm:prSet/>
      <dgm:spPr/>
      <dgm:t>
        <a:bodyPr/>
        <a:lstStyle/>
        <a:p>
          <a:endParaRPr lang="en-IN"/>
        </a:p>
      </dgm:t>
    </dgm:pt>
    <dgm:pt modelId="{1B9DECF1-CE6C-4216-BF6F-320042054205}" type="sibTrans" cxnId="{F0F34533-7FC2-48A9-97E3-F03626E31C0A}">
      <dgm:prSet/>
      <dgm:spPr/>
      <dgm:t>
        <a:bodyPr/>
        <a:lstStyle/>
        <a:p>
          <a:endParaRPr lang="en-IN"/>
        </a:p>
      </dgm:t>
    </dgm:pt>
    <dgm:pt modelId="{33C81EC4-893C-4E9B-8C57-0CD57B044D41}">
      <dgm:prSet phldrT="[Text]"/>
      <dgm:spPr/>
      <dgm:t>
        <a:bodyPr/>
        <a:lstStyle/>
        <a:p>
          <a:r>
            <a:rPr lang="en-US" dirty="0"/>
            <a:t>Problem Statement &amp; Introduction</a:t>
          </a:r>
          <a:endParaRPr lang="en-IN" dirty="0"/>
        </a:p>
      </dgm:t>
    </dgm:pt>
    <dgm:pt modelId="{0C235DBB-05BF-4114-BC5E-2C979714EF27}" type="parTrans" cxnId="{C4F7EE32-0CD1-49F2-BB58-128E903DB8F1}">
      <dgm:prSet/>
      <dgm:spPr/>
      <dgm:t>
        <a:bodyPr/>
        <a:lstStyle/>
        <a:p>
          <a:endParaRPr lang="en-IN"/>
        </a:p>
      </dgm:t>
    </dgm:pt>
    <dgm:pt modelId="{8274597F-515C-43A6-8AD2-D87040600410}" type="sibTrans" cxnId="{C4F7EE32-0CD1-49F2-BB58-128E903DB8F1}">
      <dgm:prSet/>
      <dgm:spPr/>
      <dgm:t>
        <a:bodyPr/>
        <a:lstStyle/>
        <a:p>
          <a:endParaRPr lang="en-IN"/>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rgbClr val="00B050"/>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rgbClr val="00B050"/>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rgbClr val="00B050"/>
        </a:solidFill>
      </dgm:spPr>
    </dgm:pt>
    <dgm:pt modelId="{52221870-9392-45CA-B0CE-3643A4824FFC}" type="pres">
      <dgm:prSet presAssocID="{BE84E1A3-1FB4-4E46-A9FD-DB99FDC575A7}" presName="txShp" presStyleLbl="node1" presStyleIdx="3" presStyleCnt="5">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chemeClr val="tx1"/>
        </a:solidFill>
      </dgm:spPr>
    </dgm:pt>
    <dgm:pt modelId="{058A32E9-AF64-40FF-9D79-6CBFE6FD38E9}" type="pres">
      <dgm:prSet presAssocID="{C2C353E2-3470-4734-B5F7-76D400FECC27}" presName="txShp" presStyleLbl="node1" presStyleIdx="4" presStyleCnt="5">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0928A6-EEDB-4990-80FD-F563AE78EB6D}" type="doc">
      <dgm:prSet loTypeId="urn:microsoft.com/office/officeart/2005/8/layout/vList3" loCatId="list" qsTypeId="urn:microsoft.com/office/officeart/2005/8/quickstyle/simple1" qsCatId="simple" csTypeId="urn:microsoft.com/office/officeart/2005/8/colors/accent1_2" csCatId="accent1" phldr="1"/>
      <dgm:spPr/>
    </dgm:pt>
    <dgm:pt modelId="{C6D984D9-7DFB-44FC-A35E-9A454DED07A1}">
      <dgm:prSet phldrT="[Text]" custT="1"/>
      <dgm:spPr/>
      <dgm:t>
        <a:bodyPr/>
        <a:lstStyle/>
        <a:p>
          <a:r>
            <a:rPr lang="en-US" sz="1400" dirty="0"/>
            <a:t>Exploratory Data Analysis</a:t>
          </a:r>
          <a:endParaRPr lang="en-IN" sz="1400" dirty="0"/>
        </a:p>
      </dgm:t>
    </dgm:pt>
    <dgm:pt modelId="{AF27CEC6-E7A9-42BE-8043-7A42D6632F0E}" type="parTrans" cxnId="{9ACE3779-D971-4129-A02E-3F02FD1E17FA}">
      <dgm:prSet/>
      <dgm:spPr/>
      <dgm:t>
        <a:bodyPr/>
        <a:lstStyle/>
        <a:p>
          <a:endParaRPr lang="en-IN" sz="1400"/>
        </a:p>
      </dgm:t>
    </dgm:pt>
    <dgm:pt modelId="{965AFFA2-A2A6-420C-BABB-6C42986513A8}" type="sibTrans" cxnId="{9ACE3779-D971-4129-A02E-3F02FD1E17FA}">
      <dgm:prSet/>
      <dgm:spPr/>
      <dgm:t>
        <a:bodyPr/>
        <a:lstStyle/>
        <a:p>
          <a:endParaRPr lang="en-IN" sz="1400"/>
        </a:p>
      </dgm:t>
    </dgm:pt>
    <dgm:pt modelId="{D001ABFB-8C26-4416-97B7-7EB0E7329BFD}">
      <dgm:prSet phldrT="[Text]" custT="1"/>
      <dgm:spPr/>
      <dgm:t>
        <a:bodyPr/>
        <a:lstStyle/>
        <a:p>
          <a:r>
            <a:rPr lang="en-US" sz="1400" dirty="0"/>
            <a:t>Focused Analysis : Illinois</a:t>
          </a:r>
          <a:endParaRPr lang="en-IN" sz="1400" dirty="0"/>
        </a:p>
      </dgm:t>
    </dgm:pt>
    <dgm:pt modelId="{75A95A5F-BE92-4BF0-B46C-DADC0924975B}" type="parTrans" cxnId="{03D4FB2F-22EE-4BBF-B3E1-ED54144E01FB}">
      <dgm:prSet/>
      <dgm:spPr/>
      <dgm:t>
        <a:bodyPr/>
        <a:lstStyle/>
        <a:p>
          <a:endParaRPr lang="en-IN" sz="1400"/>
        </a:p>
      </dgm:t>
    </dgm:pt>
    <dgm:pt modelId="{1A828753-2C32-45C1-ACAF-68940A436BEC}" type="sibTrans" cxnId="{03D4FB2F-22EE-4BBF-B3E1-ED54144E01FB}">
      <dgm:prSet/>
      <dgm:spPr/>
      <dgm:t>
        <a:bodyPr/>
        <a:lstStyle/>
        <a:p>
          <a:endParaRPr lang="en-IN" sz="1400"/>
        </a:p>
      </dgm:t>
    </dgm:pt>
    <dgm:pt modelId="{BE84E1A3-1FB4-4E46-A9FD-DB99FDC575A7}">
      <dgm:prSet custT="1"/>
      <dgm:spPr/>
      <dgm:t>
        <a:bodyPr/>
        <a:lstStyle/>
        <a:p>
          <a:r>
            <a:rPr lang="en-US" sz="1400" dirty="0"/>
            <a:t>Modelling </a:t>
          </a:r>
        </a:p>
        <a:p>
          <a:r>
            <a:rPr lang="en-US" sz="1200" dirty="0"/>
            <a:t>Leading Causes of Death</a:t>
          </a:r>
          <a:endParaRPr lang="en-IN" sz="1200" dirty="0"/>
        </a:p>
      </dgm:t>
    </dgm:pt>
    <dgm:pt modelId="{4CD47FAD-9E40-4EDA-B1F0-B1D93C11ED89}" type="parTrans" cxnId="{D8C997AA-F8FE-4192-93CD-DAEB3E0284B3}">
      <dgm:prSet/>
      <dgm:spPr/>
      <dgm:t>
        <a:bodyPr/>
        <a:lstStyle/>
        <a:p>
          <a:endParaRPr lang="en-IN" sz="1400"/>
        </a:p>
      </dgm:t>
    </dgm:pt>
    <dgm:pt modelId="{C8873C4C-651F-4752-BAB0-E9096CCA3092}" type="sibTrans" cxnId="{D8C997AA-F8FE-4192-93CD-DAEB3E0284B3}">
      <dgm:prSet/>
      <dgm:spPr/>
      <dgm:t>
        <a:bodyPr/>
        <a:lstStyle/>
        <a:p>
          <a:endParaRPr lang="en-IN" sz="1400"/>
        </a:p>
      </dgm:t>
    </dgm:pt>
    <dgm:pt modelId="{C2C353E2-3470-4734-B5F7-76D400FECC27}">
      <dgm:prSet custT="1"/>
      <dgm:spPr/>
      <dgm:t>
        <a:bodyPr/>
        <a:lstStyle/>
        <a:p>
          <a:endParaRPr lang="en-US" sz="1400" dirty="0"/>
        </a:p>
        <a:p>
          <a:r>
            <a:rPr lang="en-US" sz="1400" dirty="0"/>
            <a:t>Segmentation of Counties </a:t>
          </a:r>
          <a:r>
            <a:rPr lang="en-US" sz="1100" dirty="0"/>
            <a:t>based on Leading Causes of Death </a:t>
          </a:r>
          <a:r>
            <a:rPr lang="en-US" sz="1200" dirty="0"/>
            <a:t>	</a:t>
          </a:r>
          <a:endParaRPr lang="en-IN" sz="1200" dirty="0"/>
        </a:p>
      </dgm:t>
    </dgm:pt>
    <dgm:pt modelId="{BCC0C8A0-EB52-41C2-A7F0-8CC288E6C406}" type="parTrans" cxnId="{F0F34533-7FC2-48A9-97E3-F03626E31C0A}">
      <dgm:prSet/>
      <dgm:spPr/>
      <dgm:t>
        <a:bodyPr/>
        <a:lstStyle/>
        <a:p>
          <a:endParaRPr lang="en-IN" sz="1400"/>
        </a:p>
      </dgm:t>
    </dgm:pt>
    <dgm:pt modelId="{1B9DECF1-CE6C-4216-BF6F-320042054205}" type="sibTrans" cxnId="{F0F34533-7FC2-48A9-97E3-F03626E31C0A}">
      <dgm:prSet/>
      <dgm:spPr/>
      <dgm:t>
        <a:bodyPr/>
        <a:lstStyle/>
        <a:p>
          <a:endParaRPr lang="en-IN" sz="1400"/>
        </a:p>
      </dgm:t>
    </dgm:pt>
    <dgm:pt modelId="{33C81EC4-893C-4E9B-8C57-0CD57B044D41}">
      <dgm:prSet phldrT="[Text]" custT="1"/>
      <dgm:spPr/>
      <dgm:t>
        <a:bodyPr/>
        <a:lstStyle/>
        <a:p>
          <a:r>
            <a:rPr lang="en-US" sz="1400" dirty="0"/>
            <a:t>Problem Statement &amp; Introduction</a:t>
          </a:r>
          <a:endParaRPr lang="en-IN" sz="1400" dirty="0"/>
        </a:p>
      </dgm:t>
    </dgm:pt>
    <dgm:pt modelId="{0C235DBB-05BF-4114-BC5E-2C979714EF27}" type="parTrans" cxnId="{C4F7EE32-0CD1-49F2-BB58-128E903DB8F1}">
      <dgm:prSet/>
      <dgm:spPr/>
      <dgm:t>
        <a:bodyPr/>
        <a:lstStyle/>
        <a:p>
          <a:endParaRPr lang="en-IN" sz="1400"/>
        </a:p>
      </dgm:t>
    </dgm:pt>
    <dgm:pt modelId="{8274597F-515C-43A6-8AD2-D87040600410}" type="sibTrans" cxnId="{C4F7EE32-0CD1-49F2-BB58-128E903DB8F1}">
      <dgm:prSet/>
      <dgm:spPr/>
      <dgm:t>
        <a:bodyPr/>
        <a:lstStyle/>
        <a:p>
          <a:endParaRPr lang="en-IN" sz="1400"/>
        </a:p>
      </dgm:t>
    </dgm:pt>
    <dgm:pt modelId="{EB5A8695-2C0E-42C3-A1C5-321D1A66F03E}" type="pres">
      <dgm:prSet presAssocID="{CC0928A6-EEDB-4990-80FD-F563AE78EB6D}" presName="linearFlow" presStyleCnt="0">
        <dgm:presLayoutVars>
          <dgm:dir/>
          <dgm:resizeHandles val="exact"/>
        </dgm:presLayoutVars>
      </dgm:prSet>
      <dgm:spPr/>
    </dgm:pt>
    <dgm:pt modelId="{57AE388A-0C3E-43E0-BFC0-85B099AC0F34}" type="pres">
      <dgm:prSet presAssocID="{33C81EC4-893C-4E9B-8C57-0CD57B044D41}" presName="composite" presStyleCnt="0"/>
      <dgm:spPr/>
    </dgm:pt>
    <dgm:pt modelId="{7C7B7DE4-0A22-4F11-97D7-7AA2FCAA3EAE}" type="pres">
      <dgm:prSet presAssocID="{33C81EC4-893C-4E9B-8C57-0CD57B044D41}" presName="imgShp" presStyleLbl="fgImgPlace1" presStyleIdx="0" presStyleCnt="5"/>
      <dgm:spPr>
        <a:solidFill>
          <a:srgbClr val="00B050"/>
        </a:solidFill>
      </dgm:spPr>
    </dgm:pt>
    <dgm:pt modelId="{FE238703-2D31-41AF-8213-20EBECE3B9A6}" type="pres">
      <dgm:prSet presAssocID="{33C81EC4-893C-4E9B-8C57-0CD57B044D41}" presName="txShp" presStyleLbl="node1" presStyleIdx="0" presStyleCnt="5">
        <dgm:presLayoutVars>
          <dgm:bulletEnabled val="1"/>
        </dgm:presLayoutVars>
      </dgm:prSet>
      <dgm:spPr/>
    </dgm:pt>
    <dgm:pt modelId="{C8411481-B8FB-4512-88D9-3F28FCBCDB60}" type="pres">
      <dgm:prSet presAssocID="{8274597F-515C-43A6-8AD2-D87040600410}" presName="spacing" presStyleCnt="0"/>
      <dgm:spPr/>
    </dgm:pt>
    <dgm:pt modelId="{C738CAD4-5F27-4DC6-9172-A24ACA8496EB}" type="pres">
      <dgm:prSet presAssocID="{C6D984D9-7DFB-44FC-A35E-9A454DED07A1}" presName="composite" presStyleCnt="0"/>
      <dgm:spPr/>
    </dgm:pt>
    <dgm:pt modelId="{0874B84A-1AC7-4A91-B06B-7F495BF6A25F}" type="pres">
      <dgm:prSet presAssocID="{C6D984D9-7DFB-44FC-A35E-9A454DED07A1}" presName="imgShp" presStyleLbl="fgImgPlace1" presStyleIdx="1" presStyleCnt="5"/>
      <dgm:spPr>
        <a:solidFill>
          <a:srgbClr val="00B050"/>
        </a:solidFill>
      </dgm:spPr>
    </dgm:pt>
    <dgm:pt modelId="{DBC08482-7666-46B3-8DC3-F50BF2A9C034}" type="pres">
      <dgm:prSet presAssocID="{C6D984D9-7DFB-44FC-A35E-9A454DED07A1}" presName="txShp" presStyleLbl="node1" presStyleIdx="1" presStyleCnt="5">
        <dgm:presLayoutVars>
          <dgm:bulletEnabled val="1"/>
        </dgm:presLayoutVars>
      </dgm:prSet>
      <dgm:spPr/>
    </dgm:pt>
    <dgm:pt modelId="{2300F448-A25F-4777-8B5B-F8702E3DDF22}" type="pres">
      <dgm:prSet presAssocID="{965AFFA2-A2A6-420C-BABB-6C42986513A8}" presName="spacing" presStyleCnt="0"/>
      <dgm:spPr/>
    </dgm:pt>
    <dgm:pt modelId="{1E360099-4E35-493E-B69A-9D0C1934ECAF}" type="pres">
      <dgm:prSet presAssocID="{D001ABFB-8C26-4416-97B7-7EB0E7329BFD}" presName="composite" presStyleCnt="0"/>
      <dgm:spPr/>
    </dgm:pt>
    <dgm:pt modelId="{06029128-BD58-4C0F-9D0F-9A32ECEAD371}" type="pres">
      <dgm:prSet presAssocID="{D001ABFB-8C26-4416-97B7-7EB0E7329BFD}" presName="imgShp" presStyleLbl="fgImgPlace1" presStyleIdx="2" presStyleCnt="5"/>
      <dgm:spPr>
        <a:solidFill>
          <a:srgbClr val="00B050"/>
        </a:solidFill>
      </dgm:spPr>
    </dgm:pt>
    <dgm:pt modelId="{A9B9EC04-4614-42FD-8BA6-BEEACD3B4F2C}" type="pres">
      <dgm:prSet presAssocID="{D001ABFB-8C26-4416-97B7-7EB0E7329BFD}" presName="txShp" presStyleLbl="node1" presStyleIdx="2" presStyleCnt="5">
        <dgm:presLayoutVars>
          <dgm:bulletEnabled val="1"/>
        </dgm:presLayoutVars>
      </dgm:prSet>
      <dgm:spPr/>
    </dgm:pt>
    <dgm:pt modelId="{48052828-97DF-41B8-A127-06231D970E73}" type="pres">
      <dgm:prSet presAssocID="{1A828753-2C32-45C1-ACAF-68940A436BEC}" presName="spacing" presStyleCnt="0"/>
      <dgm:spPr/>
    </dgm:pt>
    <dgm:pt modelId="{A1D6C558-08B9-4D80-A97B-BA750C52824A}" type="pres">
      <dgm:prSet presAssocID="{BE84E1A3-1FB4-4E46-A9FD-DB99FDC575A7}" presName="composite" presStyleCnt="0"/>
      <dgm:spPr/>
    </dgm:pt>
    <dgm:pt modelId="{495C8E2B-BC95-4C82-9285-BCF745A1291D}" type="pres">
      <dgm:prSet presAssocID="{BE84E1A3-1FB4-4E46-A9FD-DB99FDC575A7}" presName="imgShp" presStyleLbl="fgImgPlace1" presStyleIdx="3" presStyleCnt="5"/>
      <dgm:spPr>
        <a:solidFill>
          <a:srgbClr val="00B050"/>
        </a:solidFill>
      </dgm:spPr>
    </dgm:pt>
    <dgm:pt modelId="{52221870-9392-45CA-B0CE-3643A4824FFC}" type="pres">
      <dgm:prSet presAssocID="{BE84E1A3-1FB4-4E46-A9FD-DB99FDC575A7}" presName="txShp" presStyleLbl="node1" presStyleIdx="3" presStyleCnt="5" custScaleX="104344">
        <dgm:presLayoutVars>
          <dgm:bulletEnabled val="1"/>
        </dgm:presLayoutVars>
      </dgm:prSet>
      <dgm:spPr/>
    </dgm:pt>
    <dgm:pt modelId="{661B1A3E-ABE9-403D-9FDA-5FAFD195BE20}" type="pres">
      <dgm:prSet presAssocID="{C8873C4C-651F-4752-BAB0-E9096CCA3092}" presName="spacing" presStyleCnt="0"/>
      <dgm:spPr/>
    </dgm:pt>
    <dgm:pt modelId="{ECB730C2-1822-4383-B59B-4EF99320E18F}" type="pres">
      <dgm:prSet presAssocID="{C2C353E2-3470-4734-B5F7-76D400FECC27}" presName="composite" presStyleCnt="0"/>
      <dgm:spPr/>
    </dgm:pt>
    <dgm:pt modelId="{C6B020A0-A839-4C94-A86F-453B7F7B75FD}" type="pres">
      <dgm:prSet presAssocID="{C2C353E2-3470-4734-B5F7-76D400FECC27}" presName="imgShp" presStyleLbl="fgImgPlace1" presStyleIdx="4" presStyleCnt="5"/>
      <dgm:spPr>
        <a:solidFill>
          <a:srgbClr val="00B050"/>
        </a:solidFill>
      </dgm:spPr>
    </dgm:pt>
    <dgm:pt modelId="{058A32E9-AF64-40FF-9D79-6CBFE6FD38E9}" type="pres">
      <dgm:prSet presAssocID="{C2C353E2-3470-4734-B5F7-76D400FECC27}" presName="txShp" presStyleLbl="node1" presStyleIdx="4" presStyleCnt="5" custScaleX="96717">
        <dgm:presLayoutVars>
          <dgm:bulletEnabled val="1"/>
        </dgm:presLayoutVars>
      </dgm:prSet>
      <dgm:spPr/>
    </dgm:pt>
  </dgm:ptLst>
  <dgm:cxnLst>
    <dgm:cxn modelId="{03D4FB2F-22EE-4BBF-B3E1-ED54144E01FB}" srcId="{CC0928A6-EEDB-4990-80FD-F563AE78EB6D}" destId="{D001ABFB-8C26-4416-97B7-7EB0E7329BFD}" srcOrd="2" destOrd="0" parTransId="{75A95A5F-BE92-4BF0-B46C-DADC0924975B}" sibTransId="{1A828753-2C32-45C1-ACAF-68940A436BEC}"/>
    <dgm:cxn modelId="{C4F7EE32-0CD1-49F2-BB58-128E903DB8F1}" srcId="{CC0928A6-EEDB-4990-80FD-F563AE78EB6D}" destId="{33C81EC4-893C-4E9B-8C57-0CD57B044D41}" srcOrd="0" destOrd="0" parTransId="{0C235DBB-05BF-4114-BC5E-2C979714EF27}" sibTransId="{8274597F-515C-43A6-8AD2-D87040600410}"/>
    <dgm:cxn modelId="{F0F34533-7FC2-48A9-97E3-F03626E31C0A}" srcId="{CC0928A6-EEDB-4990-80FD-F563AE78EB6D}" destId="{C2C353E2-3470-4734-B5F7-76D400FECC27}" srcOrd="4" destOrd="0" parTransId="{BCC0C8A0-EB52-41C2-A7F0-8CC288E6C406}" sibTransId="{1B9DECF1-CE6C-4216-BF6F-320042054205}"/>
    <dgm:cxn modelId="{CF517D70-2DFC-4714-AC53-DF095CD4AC12}" type="presOf" srcId="{BE84E1A3-1FB4-4E46-A9FD-DB99FDC575A7}" destId="{52221870-9392-45CA-B0CE-3643A4824FFC}" srcOrd="0" destOrd="0" presId="urn:microsoft.com/office/officeart/2005/8/layout/vList3"/>
    <dgm:cxn modelId="{8C758052-9A9D-4E41-A5C8-4E4728F4C034}" type="presOf" srcId="{CC0928A6-EEDB-4990-80FD-F563AE78EB6D}" destId="{EB5A8695-2C0E-42C3-A1C5-321D1A66F03E}" srcOrd="0" destOrd="0" presId="urn:microsoft.com/office/officeart/2005/8/layout/vList3"/>
    <dgm:cxn modelId="{46591079-CB5A-48F8-829E-D276AFDA9D8D}" type="presOf" srcId="{C2C353E2-3470-4734-B5F7-76D400FECC27}" destId="{058A32E9-AF64-40FF-9D79-6CBFE6FD38E9}" srcOrd="0" destOrd="0" presId="urn:microsoft.com/office/officeart/2005/8/layout/vList3"/>
    <dgm:cxn modelId="{9ACE3779-D971-4129-A02E-3F02FD1E17FA}" srcId="{CC0928A6-EEDB-4990-80FD-F563AE78EB6D}" destId="{C6D984D9-7DFB-44FC-A35E-9A454DED07A1}" srcOrd="1" destOrd="0" parTransId="{AF27CEC6-E7A9-42BE-8043-7A42D6632F0E}" sibTransId="{965AFFA2-A2A6-420C-BABB-6C42986513A8}"/>
    <dgm:cxn modelId="{75817E8B-F442-4EA8-BF35-7C334F0E899C}" type="presOf" srcId="{C6D984D9-7DFB-44FC-A35E-9A454DED07A1}" destId="{DBC08482-7666-46B3-8DC3-F50BF2A9C034}" srcOrd="0" destOrd="0" presId="urn:microsoft.com/office/officeart/2005/8/layout/vList3"/>
    <dgm:cxn modelId="{441AF49B-25FE-4F52-B8B7-05A402D46705}" type="presOf" srcId="{33C81EC4-893C-4E9B-8C57-0CD57B044D41}" destId="{FE238703-2D31-41AF-8213-20EBECE3B9A6}" srcOrd="0" destOrd="0" presId="urn:microsoft.com/office/officeart/2005/8/layout/vList3"/>
    <dgm:cxn modelId="{D8C997AA-F8FE-4192-93CD-DAEB3E0284B3}" srcId="{CC0928A6-EEDB-4990-80FD-F563AE78EB6D}" destId="{BE84E1A3-1FB4-4E46-A9FD-DB99FDC575A7}" srcOrd="3" destOrd="0" parTransId="{4CD47FAD-9E40-4EDA-B1F0-B1D93C11ED89}" sibTransId="{C8873C4C-651F-4752-BAB0-E9096CCA3092}"/>
    <dgm:cxn modelId="{3A921BD9-21FA-470A-8C50-2AE71FBCE060}" type="presOf" srcId="{D001ABFB-8C26-4416-97B7-7EB0E7329BFD}" destId="{A9B9EC04-4614-42FD-8BA6-BEEACD3B4F2C}" srcOrd="0" destOrd="0" presId="urn:microsoft.com/office/officeart/2005/8/layout/vList3"/>
    <dgm:cxn modelId="{C66F765A-3905-4B17-82C5-9F34E2960F20}" type="presParOf" srcId="{EB5A8695-2C0E-42C3-A1C5-321D1A66F03E}" destId="{57AE388A-0C3E-43E0-BFC0-85B099AC0F34}" srcOrd="0" destOrd="0" presId="urn:microsoft.com/office/officeart/2005/8/layout/vList3"/>
    <dgm:cxn modelId="{AA3A46DC-5338-4CBF-8113-D796B61A3EB6}" type="presParOf" srcId="{57AE388A-0C3E-43E0-BFC0-85B099AC0F34}" destId="{7C7B7DE4-0A22-4F11-97D7-7AA2FCAA3EAE}" srcOrd="0" destOrd="0" presId="urn:microsoft.com/office/officeart/2005/8/layout/vList3"/>
    <dgm:cxn modelId="{D2BE27A5-7D56-4A3B-A748-D409E9F0AF63}" type="presParOf" srcId="{57AE388A-0C3E-43E0-BFC0-85B099AC0F34}" destId="{FE238703-2D31-41AF-8213-20EBECE3B9A6}" srcOrd="1" destOrd="0" presId="urn:microsoft.com/office/officeart/2005/8/layout/vList3"/>
    <dgm:cxn modelId="{4FFF4504-4D2C-4FE9-90BE-BF98CDB4F94D}" type="presParOf" srcId="{EB5A8695-2C0E-42C3-A1C5-321D1A66F03E}" destId="{C8411481-B8FB-4512-88D9-3F28FCBCDB60}" srcOrd="1" destOrd="0" presId="urn:microsoft.com/office/officeart/2005/8/layout/vList3"/>
    <dgm:cxn modelId="{173B6080-0E15-416D-909A-05A59190163F}" type="presParOf" srcId="{EB5A8695-2C0E-42C3-A1C5-321D1A66F03E}" destId="{C738CAD4-5F27-4DC6-9172-A24ACA8496EB}" srcOrd="2" destOrd="0" presId="urn:microsoft.com/office/officeart/2005/8/layout/vList3"/>
    <dgm:cxn modelId="{CEC584E4-5563-46D4-948F-10AA430BFFA9}" type="presParOf" srcId="{C738CAD4-5F27-4DC6-9172-A24ACA8496EB}" destId="{0874B84A-1AC7-4A91-B06B-7F495BF6A25F}" srcOrd="0" destOrd="0" presId="urn:microsoft.com/office/officeart/2005/8/layout/vList3"/>
    <dgm:cxn modelId="{86845500-59E0-4411-8E83-2D6AB0A2AF68}" type="presParOf" srcId="{C738CAD4-5F27-4DC6-9172-A24ACA8496EB}" destId="{DBC08482-7666-46B3-8DC3-F50BF2A9C034}" srcOrd="1" destOrd="0" presId="urn:microsoft.com/office/officeart/2005/8/layout/vList3"/>
    <dgm:cxn modelId="{4C5B8D6A-10D0-4C61-9B1C-37823DB7A1E8}" type="presParOf" srcId="{EB5A8695-2C0E-42C3-A1C5-321D1A66F03E}" destId="{2300F448-A25F-4777-8B5B-F8702E3DDF22}" srcOrd="3" destOrd="0" presId="urn:microsoft.com/office/officeart/2005/8/layout/vList3"/>
    <dgm:cxn modelId="{BBA996B7-7762-4A4F-8953-AF2B7B1D3BB1}" type="presParOf" srcId="{EB5A8695-2C0E-42C3-A1C5-321D1A66F03E}" destId="{1E360099-4E35-493E-B69A-9D0C1934ECAF}" srcOrd="4" destOrd="0" presId="urn:microsoft.com/office/officeart/2005/8/layout/vList3"/>
    <dgm:cxn modelId="{623FBB0C-0F2C-408D-912A-8FCB1E62F0CA}" type="presParOf" srcId="{1E360099-4E35-493E-B69A-9D0C1934ECAF}" destId="{06029128-BD58-4C0F-9D0F-9A32ECEAD371}" srcOrd="0" destOrd="0" presId="urn:microsoft.com/office/officeart/2005/8/layout/vList3"/>
    <dgm:cxn modelId="{3BBE36A7-6259-4679-ACA8-721AC6F67F57}" type="presParOf" srcId="{1E360099-4E35-493E-B69A-9D0C1934ECAF}" destId="{A9B9EC04-4614-42FD-8BA6-BEEACD3B4F2C}" srcOrd="1" destOrd="0" presId="urn:microsoft.com/office/officeart/2005/8/layout/vList3"/>
    <dgm:cxn modelId="{12550E11-6066-4B8D-A2A6-BD0643C2ACC1}" type="presParOf" srcId="{EB5A8695-2C0E-42C3-A1C5-321D1A66F03E}" destId="{48052828-97DF-41B8-A127-06231D970E73}" srcOrd="5" destOrd="0" presId="urn:microsoft.com/office/officeart/2005/8/layout/vList3"/>
    <dgm:cxn modelId="{24FC3766-4817-49E3-BF27-AF15F26AA3EF}" type="presParOf" srcId="{EB5A8695-2C0E-42C3-A1C5-321D1A66F03E}" destId="{A1D6C558-08B9-4D80-A97B-BA750C52824A}" srcOrd="6" destOrd="0" presId="urn:microsoft.com/office/officeart/2005/8/layout/vList3"/>
    <dgm:cxn modelId="{4DD2A920-8158-4464-97D5-18B8A365DC8E}" type="presParOf" srcId="{A1D6C558-08B9-4D80-A97B-BA750C52824A}" destId="{495C8E2B-BC95-4C82-9285-BCF745A1291D}" srcOrd="0" destOrd="0" presId="urn:microsoft.com/office/officeart/2005/8/layout/vList3"/>
    <dgm:cxn modelId="{2C26E7E3-7E7E-4AE6-ABA2-7F0EA0549194}" type="presParOf" srcId="{A1D6C558-08B9-4D80-A97B-BA750C52824A}" destId="{52221870-9392-45CA-B0CE-3643A4824FFC}" srcOrd="1" destOrd="0" presId="urn:microsoft.com/office/officeart/2005/8/layout/vList3"/>
    <dgm:cxn modelId="{70432F1A-AEC3-4FC4-BCB9-F80C8AFC973C}" type="presParOf" srcId="{EB5A8695-2C0E-42C3-A1C5-321D1A66F03E}" destId="{661B1A3E-ABE9-403D-9FDA-5FAFD195BE20}" srcOrd="7" destOrd="0" presId="urn:microsoft.com/office/officeart/2005/8/layout/vList3"/>
    <dgm:cxn modelId="{233B7246-7196-455B-B69E-FCF2A87E1104}" type="presParOf" srcId="{EB5A8695-2C0E-42C3-A1C5-321D1A66F03E}" destId="{ECB730C2-1822-4383-B59B-4EF99320E18F}" srcOrd="8" destOrd="0" presId="urn:microsoft.com/office/officeart/2005/8/layout/vList3"/>
    <dgm:cxn modelId="{E4714229-018B-45E0-99D8-D686F0893976}" type="presParOf" srcId="{ECB730C2-1822-4383-B59B-4EF99320E18F}" destId="{C6B020A0-A839-4C94-A86F-453B7F7B75FD}" srcOrd="0" destOrd="0" presId="urn:microsoft.com/office/officeart/2005/8/layout/vList3"/>
    <dgm:cxn modelId="{C3892AA3-7202-4DDD-B842-3E90F7B1A3AC}" type="presParOf" srcId="{ECB730C2-1822-4383-B59B-4EF99320E18F}" destId="{058A32E9-AF64-40FF-9D79-6CBFE6FD38E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Problem Statement &amp; Introduction</a:t>
          </a:r>
          <a:endParaRPr lang="en-IN" sz="14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Exploratory Data Analysis</a:t>
          </a:r>
          <a:endParaRPr lang="en-IN" sz="14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Focused Analysis : Illinois</a:t>
          </a:r>
          <a:endParaRPr lang="en-IN" sz="14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778910" y="2044387"/>
          <a:ext cx="3082105"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Modelling </a:t>
          </a:r>
        </a:p>
        <a:p>
          <a:pPr marL="0" lvl="0" indent="0" algn="ctr" defTabSz="622300">
            <a:lnSpc>
              <a:spcPct val="90000"/>
            </a:lnSpc>
            <a:spcBef>
              <a:spcPct val="0"/>
            </a:spcBef>
            <a:spcAft>
              <a:spcPct val="35000"/>
            </a:spcAft>
            <a:buNone/>
          </a:pPr>
          <a:r>
            <a:rPr lang="en-US" sz="1200" kern="1200" dirty="0"/>
            <a:t>Leading Causes of Death</a:t>
          </a:r>
          <a:endParaRPr lang="en-IN" sz="1200" kern="1200" dirty="0"/>
        </a:p>
      </dsp:txBody>
      <dsp:txXfrm rot="10800000">
        <a:off x="910054" y="2044387"/>
        <a:ext cx="2950961" cy="524578"/>
      </dsp:txXfrm>
    </dsp:sp>
    <dsp:sp modelId="{495C8E2B-BC95-4C82-9285-BCF745A1291D}">
      <dsp:nvSpPr>
        <dsp:cNvPr id="0" name=""/>
        <dsp:cNvSpPr/>
      </dsp:nvSpPr>
      <dsp:spPr>
        <a:xfrm>
          <a:off x="580777" y="2044387"/>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947874" y="2725556"/>
          <a:ext cx="2856819"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Segmentation of Counties </a:t>
          </a:r>
          <a:r>
            <a:rPr lang="en-US" sz="1100" kern="1200" dirty="0"/>
            <a:t>based on Leading Causes of Death </a:t>
          </a:r>
          <a:r>
            <a:rPr lang="en-US" sz="1200" kern="1200" dirty="0"/>
            <a:t>	</a:t>
          </a:r>
          <a:endParaRPr lang="en-IN" sz="1200" kern="1200" dirty="0"/>
        </a:p>
      </dsp:txBody>
      <dsp:txXfrm rot="10800000">
        <a:off x="1079018" y="2725556"/>
        <a:ext cx="2725675" cy="524578"/>
      </dsp:txXfrm>
    </dsp:sp>
    <dsp:sp modelId="{C6B020A0-A839-4C94-A86F-453B7F7B75FD}">
      <dsp:nvSpPr>
        <dsp:cNvPr id="0" name=""/>
        <dsp:cNvSpPr/>
      </dsp:nvSpPr>
      <dsp:spPr>
        <a:xfrm>
          <a:off x="637098" y="2725556"/>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Problem Statement &amp; Introduction</a:t>
          </a:r>
          <a:endParaRPr lang="en-IN" sz="14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Exploratory Data Analysis</a:t>
          </a:r>
          <a:endParaRPr lang="en-IN" sz="14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Focused Analysis : Illinois</a:t>
          </a:r>
          <a:endParaRPr lang="en-IN" sz="14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778910" y="2044387"/>
          <a:ext cx="3082105"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Modelling </a:t>
          </a:r>
        </a:p>
        <a:p>
          <a:pPr marL="0" lvl="0" indent="0" algn="ctr" defTabSz="622300">
            <a:lnSpc>
              <a:spcPct val="90000"/>
            </a:lnSpc>
            <a:spcBef>
              <a:spcPct val="0"/>
            </a:spcBef>
            <a:spcAft>
              <a:spcPct val="35000"/>
            </a:spcAft>
            <a:buNone/>
          </a:pPr>
          <a:r>
            <a:rPr lang="en-US" sz="1200" kern="1200" dirty="0"/>
            <a:t>Leading Causes of Death</a:t>
          </a:r>
          <a:endParaRPr lang="en-IN" sz="1200" kern="1200" dirty="0"/>
        </a:p>
      </dsp:txBody>
      <dsp:txXfrm rot="10800000">
        <a:off x="910054" y="2044387"/>
        <a:ext cx="2950961" cy="524578"/>
      </dsp:txXfrm>
    </dsp:sp>
    <dsp:sp modelId="{495C8E2B-BC95-4C82-9285-BCF745A1291D}">
      <dsp:nvSpPr>
        <dsp:cNvPr id="0" name=""/>
        <dsp:cNvSpPr/>
      </dsp:nvSpPr>
      <dsp:spPr>
        <a:xfrm>
          <a:off x="580777" y="2044387"/>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947874" y="2725556"/>
          <a:ext cx="2856819"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Segmentation of Counties </a:t>
          </a:r>
          <a:r>
            <a:rPr lang="en-US" sz="1100" kern="1200" dirty="0"/>
            <a:t>based on Leading Causes of Death </a:t>
          </a:r>
          <a:r>
            <a:rPr lang="en-US" sz="1200" kern="1200" dirty="0"/>
            <a:t>	</a:t>
          </a:r>
          <a:endParaRPr lang="en-IN" sz="1200" kern="1200" dirty="0"/>
        </a:p>
      </dsp:txBody>
      <dsp:txXfrm rot="10800000">
        <a:off x="1079018" y="2725556"/>
        <a:ext cx="2725675" cy="524578"/>
      </dsp:txXfrm>
    </dsp:sp>
    <dsp:sp modelId="{C6B020A0-A839-4C94-A86F-453B7F7B75FD}">
      <dsp:nvSpPr>
        <dsp:cNvPr id="0" name=""/>
        <dsp:cNvSpPr/>
      </dsp:nvSpPr>
      <dsp:spPr>
        <a:xfrm>
          <a:off x="637098" y="2725556"/>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Problem Statement &amp; Introduction</a:t>
          </a:r>
          <a:endParaRPr lang="en-IN" sz="14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Exploratory Data Analysis</a:t>
          </a:r>
          <a:endParaRPr lang="en-IN" sz="14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Focused Analysis : Illinois</a:t>
          </a:r>
          <a:endParaRPr lang="en-IN" sz="14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778910" y="2044387"/>
          <a:ext cx="3082105"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Modelling </a:t>
          </a:r>
        </a:p>
        <a:p>
          <a:pPr marL="0" lvl="0" indent="0" algn="ctr" defTabSz="622300">
            <a:lnSpc>
              <a:spcPct val="90000"/>
            </a:lnSpc>
            <a:spcBef>
              <a:spcPct val="0"/>
            </a:spcBef>
            <a:spcAft>
              <a:spcPct val="35000"/>
            </a:spcAft>
            <a:buNone/>
          </a:pPr>
          <a:r>
            <a:rPr lang="en-US" sz="1200" kern="1200" dirty="0"/>
            <a:t>Leading Causes of Death</a:t>
          </a:r>
          <a:endParaRPr lang="en-IN" sz="1200" kern="1200" dirty="0"/>
        </a:p>
      </dsp:txBody>
      <dsp:txXfrm rot="10800000">
        <a:off x="910054" y="2044387"/>
        <a:ext cx="2950961" cy="524578"/>
      </dsp:txXfrm>
    </dsp:sp>
    <dsp:sp modelId="{495C8E2B-BC95-4C82-9285-BCF745A1291D}">
      <dsp:nvSpPr>
        <dsp:cNvPr id="0" name=""/>
        <dsp:cNvSpPr/>
      </dsp:nvSpPr>
      <dsp:spPr>
        <a:xfrm>
          <a:off x="580777" y="2044387"/>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947874" y="2725556"/>
          <a:ext cx="2856819"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Segmentation of Counties </a:t>
          </a:r>
          <a:r>
            <a:rPr lang="en-US" sz="1100" kern="1200" dirty="0"/>
            <a:t>based on Leading Causes of Death </a:t>
          </a:r>
          <a:r>
            <a:rPr lang="en-US" sz="1200" kern="1200" dirty="0"/>
            <a:t>	</a:t>
          </a:r>
          <a:endParaRPr lang="en-IN" sz="1200" kern="1200" dirty="0"/>
        </a:p>
      </dsp:txBody>
      <dsp:txXfrm rot="10800000">
        <a:off x="1079018" y="2725556"/>
        <a:ext cx="2725675" cy="524578"/>
      </dsp:txXfrm>
    </dsp:sp>
    <dsp:sp modelId="{C6B020A0-A839-4C94-A86F-453B7F7B75FD}">
      <dsp:nvSpPr>
        <dsp:cNvPr id="0" name=""/>
        <dsp:cNvSpPr/>
      </dsp:nvSpPr>
      <dsp:spPr>
        <a:xfrm>
          <a:off x="637098" y="2725556"/>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Problem Statement &amp; Introduction</a:t>
          </a:r>
          <a:endParaRPr lang="en-IN" sz="15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Exploratory Data Analysis</a:t>
          </a:r>
          <a:endParaRPr lang="en-IN" sz="15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Focused Analysis : Illinois</a:t>
          </a:r>
          <a:endParaRPr lang="en-IN" sz="15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875144" y="2044387"/>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Modeling for Leading Causes of Death</a:t>
          </a:r>
          <a:endParaRPr lang="en-IN" sz="1500" kern="1200" dirty="0"/>
        </a:p>
      </dsp:txBody>
      <dsp:txXfrm rot="10800000">
        <a:off x="1006288" y="2044387"/>
        <a:ext cx="2822648" cy="524578"/>
      </dsp:txXfrm>
    </dsp:sp>
    <dsp:sp modelId="{495C8E2B-BC95-4C82-9285-BCF745A1291D}">
      <dsp:nvSpPr>
        <dsp:cNvPr id="0" name=""/>
        <dsp:cNvSpPr/>
      </dsp:nvSpPr>
      <dsp:spPr>
        <a:xfrm>
          <a:off x="612855" y="2044387"/>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875144" y="2725556"/>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Clustering of Counties 	</a:t>
          </a:r>
          <a:endParaRPr lang="en-IN" sz="1500" kern="1200" dirty="0"/>
        </a:p>
      </dsp:txBody>
      <dsp:txXfrm rot="10800000">
        <a:off x="1006288" y="2725556"/>
        <a:ext cx="2822648" cy="524578"/>
      </dsp:txXfrm>
    </dsp:sp>
    <dsp:sp modelId="{C6B020A0-A839-4C94-A86F-453B7F7B75FD}">
      <dsp:nvSpPr>
        <dsp:cNvPr id="0" name=""/>
        <dsp:cNvSpPr/>
      </dsp:nvSpPr>
      <dsp:spPr>
        <a:xfrm>
          <a:off x="612855" y="2725556"/>
          <a:ext cx="524578" cy="524578"/>
        </a:xfrm>
        <a:prstGeom prst="ellipse">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38703-2D31-41AF-8213-20EBECE3B9A6}">
      <dsp:nvSpPr>
        <dsp:cNvPr id="0" name=""/>
        <dsp:cNvSpPr/>
      </dsp:nvSpPr>
      <dsp:spPr>
        <a:xfrm rot="10800000">
          <a:off x="875144" y="880"/>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Problem Statement &amp; Introduction</a:t>
          </a:r>
          <a:endParaRPr lang="en-IN" sz="1400" kern="1200" dirty="0"/>
        </a:p>
      </dsp:txBody>
      <dsp:txXfrm rot="10800000">
        <a:off x="1006288" y="880"/>
        <a:ext cx="2822648" cy="524578"/>
      </dsp:txXfrm>
    </dsp:sp>
    <dsp:sp modelId="{7C7B7DE4-0A22-4F11-97D7-7AA2FCAA3EAE}">
      <dsp:nvSpPr>
        <dsp:cNvPr id="0" name=""/>
        <dsp:cNvSpPr/>
      </dsp:nvSpPr>
      <dsp:spPr>
        <a:xfrm>
          <a:off x="612855" y="880"/>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08482-7666-46B3-8DC3-F50BF2A9C034}">
      <dsp:nvSpPr>
        <dsp:cNvPr id="0" name=""/>
        <dsp:cNvSpPr/>
      </dsp:nvSpPr>
      <dsp:spPr>
        <a:xfrm rot="10800000">
          <a:off x="875144" y="682049"/>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Exploratory Data Analysis</a:t>
          </a:r>
          <a:endParaRPr lang="en-IN" sz="1400" kern="1200" dirty="0"/>
        </a:p>
      </dsp:txBody>
      <dsp:txXfrm rot="10800000">
        <a:off x="1006288" y="682049"/>
        <a:ext cx="2822648" cy="524578"/>
      </dsp:txXfrm>
    </dsp:sp>
    <dsp:sp modelId="{0874B84A-1AC7-4A91-B06B-7F495BF6A25F}">
      <dsp:nvSpPr>
        <dsp:cNvPr id="0" name=""/>
        <dsp:cNvSpPr/>
      </dsp:nvSpPr>
      <dsp:spPr>
        <a:xfrm>
          <a:off x="612855" y="682049"/>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B9EC04-4614-42FD-8BA6-BEEACD3B4F2C}">
      <dsp:nvSpPr>
        <dsp:cNvPr id="0" name=""/>
        <dsp:cNvSpPr/>
      </dsp:nvSpPr>
      <dsp:spPr>
        <a:xfrm rot="10800000">
          <a:off x="875144" y="1363218"/>
          <a:ext cx="2953792"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Focused Analysis : Illinois</a:t>
          </a:r>
          <a:endParaRPr lang="en-IN" sz="1400" kern="1200" dirty="0"/>
        </a:p>
      </dsp:txBody>
      <dsp:txXfrm rot="10800000">
        <a:off x="1006288" y="1363218"/>
        <a:ext cx="2822648" cy="524578"/>
      </dsp:txXfrm>
    </dsp:sp>
    <dsp:sp modelId="{06029128-BD58-4C0F-9D0F-9A32ECEAD371}">
      <dsp:nvSpPr>
        <dsp:cNvPr id="0" name=""/>
        <dsp:cNvSpPr/>
      </dsp:nvSpPr>
      <dsp:spPr>
        <a:xfrm>
          <a:off x="612855" y="1363218"/>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221870-9392-45CA-B0CE-3643A4824FFC}">
      <dsp:nvSpPr>
        <dsp:cNvPr id="0" name=""/>
        <dsp:cNvSpPr/>
      </dsp:nvSpPr>
      <dsp:spPr>
        <a:xfrm rot="10800000">
          <a:off x="778910" y="2044387"/>
          <a:ext cx="3082105"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Modelling </a:t>
          </a:r>
        </a:p>
        <a:p>
          <a:pPr marL="0" lvl="0" indent="0" algn="ctr" defTabSz="622300">
            <a:lnSpc>
              <a:spcPct val="90000"/>
            </a:lnSpc>
            <a:spcBef>
              <a:spcPct val="0"/>
            </a:spcBef>
            <a:spcAft>
              <a:spcPct val="35000"/>
            </a:spcAft>
            <a:buNone/>
          </a:pPr>
          <a:r>
            <a:rPr lang="en-US" sz="1200" kern="1200" dirty="0"/>
            <a:t>Leading Causes of Death</a:t>
          </a:r>
          <a:endParaRPr lang="en-IN" sz="1200" kern="1200" dirty="0"/>
        </a:p>
      </dsp:txBody>
      <dsp:txXfrm rot="10800000">
        <a:off x="910054" y="2044387"/>
        <a:ext cx="2950961" cy="524578"/>
      </dsp:txXfrm>
    </dsp:sp>
    <dsp:sp modelId="{495C8E2B-BC95-4C82-9285-BCF745A1291D}">
      <dsp:nvSpPr>
        <dsp:cNvPr id="0" name=""/>
        <dsp:cNvSpPr/>
      </dsp:nvSpPr>
      <dsp:spPr>
        <a:xfrm>
          <a:off x="580777" y="2044387"/>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32E9-AF64-40FF-9D79-6CBFE6FD38E9}">
      <dsp:nvSpPr>
        <dsp:cNvPr id="0" name=""/>
        <dsp:cNvSpPr/>
      </dsp:nvSpPr>
      <dsp:spPr>
        <a:xfrm rot="10800000">
          <a:off x="947874" y="2725556"/>
          <a:ext cx="2856819" cy="52457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324" tIns="53340" rIns="99568"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Segmentation of Counties </a:t>
          </a:r>
          <a:r>
            <a:rPr lang="en-US" sz="1100" kern="1200" dirty="0"/>
            <a:t>based on Leading Causes of Death </a:t>
          </a:r>
          <a:r>
            <a:rPr lang="en-US" sz="1200" kern="1200" dirty="0"/>
            <a:t>	</a:t>
          </a:r>
          <a:endParaRPr lang="en-IN" sz="1200" kern="1200" dirty="0"/>
        </a:p>
      </dsp:txBody>
      <dsp:txXfrm rot="10800000">
        <a:off x="1079018" y="2725556"/>
        <a:ext cx="2725675" cy="524578"/>
      </dsp:txXfrm>
    </dsp:sp>
    <dsp:sp modelId="{C6B020A0-A839-4C94-A86F-453B7F7B75FD}">
      <dsp:nvSpPr>
        <dsp:cNvPr id="0" name=""/>
        <dsp:cNvSpPr/>
      </dsp:nvSpPr>
      <dsp:spPr>
        <a:xfrm>
          <a:off x="637098" y="2725556"/>
          <a:ext cx="524578" cy="524578"/>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27D35B-1429-4DD1-A1B1-D615566C7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6FD4390-4AF1-41F6-B557-323450AC6B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7E22E7-C28E-45E9-BE7C-77935E29892B}" type="datetimeFigureOut">
              <a:rPr lang="en-IN" smtClean="0"/>
              <a:t>24-04-2020</a:t>
            </a:fld>
            <a:endParaRPr lang="en-IN"/>
          </a:p>
        </p:txBody>
      </p:sp>
      <p:sp>
        <p:nvSpPr>
          <p:cNvPr id="4" name="Footer Placeholder 3">
            <a:extLst>
              <a:ext uri="{FF2B5EF4-FFF2-40B4-BE49-F238E27FC236}">
                <a16:creationId xmlns:a16="http://schemas.microsoft.com/office/drawing/2014/main" id="{1AF9CDF2-8CB6-4DBC-AFFF-890A0B6C58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29F8AFD-6FD7-444A-925A-06F7018163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7FBAC2-339C-4B52-8691-5F368C7700FF}" type="slidenum">
              <a:rPr lang="en-IN" smtClean="0"/>
              <a:t>‹#›</a:t>
            </a:fld>
            <a:endParaRPr lang="en-IN"/>
          </a:p>
        </p:txBody>
      </p:sp>
    </p:spTree>
    <p:extLst>
      <p:ext uri="{BB962C8B-B14F-4D97-AF65-F5344CB8AC3E}">
        <p14:creationId xmlns:p14="http://schemas.microsoft.com/office/powerpoint/2010/main" val="7509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44031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Y axis is on the log scale in the boxplot</a:t>
            </a:r>
          </a:p>
          <a:p>
            <a:r>
              <a:rPr lang="en-IN" dirty="0"/>
              <a:t>Diabetes Cases across counties vary a lot and have quite a few outliers</a:t>
            </a:r>
          </a:p>
          <a:p>
            <a:r>
              <a:rPr lang="en-IN" dirty="0"/>
              <a:t>Almost all attributes follow a normal distribution as can be seen from the histograms</a:t>
            </a:r>
          </a:p>
          <a:p>
            <a:r>
              <a:rPr lang="en-IN" dirty="0"/>
              <a:t>Average Life Expectancy has a mean value of 77.5, however few counties have even less than 70 years of average life expectancy.</a:t>
            </a:r>
          </a:p>
        </p:txBody>
      </p:sp>
    </p:spTree>
    <p:extLst>
      <p:ext uri="{BB962C8B-B14F-4D97-AF65-F5344CB8AC3E}">
        <p14:creationId xmlns:p14="http://schemas.microsoft.com/office/powerpoint/2010/main" val="97194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4073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90808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86527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18968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6936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33382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userDrawn="1">
  <p:cSld name="TITLE_1">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4" name="Google Shape;24;p3"/>
          <p:cNvSpPr/>
          <p:nvPr/>
        </p:nvSpPr>
        <p:spPr>
          <a:xfrm>
            <a:off x="0" y="1784975"/>
            <a:ext cx="5082209" cy="1057616"/>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1784975"/>
            <a:ext cx="53009" cy="1057616"/>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userDrawn="1">
  <p:cSld name="TITLE_AND_TWO_COLUMNS_1">
    <p:spTree>
      <p:nvGrpSpPr>
        <p:cNvPr id="1" name="Shape 73"/>
        <p:cNvGrpSpPr/>
        <p:nvPr/>
      </p:nvGrpSpPr>
      <p:grpSpPr>
        <a:xfrm>
          <a:off x="0" y="0"/>
          <a:ext cx="0" cy="0"/>
          <a:chOff x="0" y="0"/>
          <a:chExt cx="0" cy="0"/>
        </a:xfrm>
      </p:grpSpPr>
      <p:grpSp>
        <p:nvGrpSpPr>
          <p:cNvPr id="75" name="Google Shape;75;p7"/>
          <p:cNvGrpSpPr/>
          <p:nvPr/>
        </p:nvGrpSpPr>
        <p:grpSpPr>
          <a:xfrm>
            <a:off x="0" y="15647"/>
            <a:ext cx="9144000" cy="684978"/>
            <a:chOff x="0" y="789275"/>
            <a:chExt cx="9144000" cy="684978"/>
          </a:xfrm>
        </p:grpSpPr>
        <p:sp>
          <p:nvSpPr>
            <p:cNvPr id="76" name="Google Shape;76;p7"/>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6626" y="789275"/>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userDrawn="1">
  <p:cSld name="TITLE_ONLY">
    <p:bg>
      <p:bgRef idx="1001">
        <a:schemeClr val="bg1"/>
      </p:bgRef>
    </p:bg>
    <p:spTree>
      <p:nvGrpSpPr>
        <p:cNvPr id="1" name="Shape 86"/>
        <p:cNvGrpSpPr/>
        <p:nvPr/>
      </p:nvGrpSpPr>
      <p:grpSpPr>
        <a:xfrm>
          <a:off x="0" y="0"/>
          <a:ext cx="0" cy="0"/>
          <a:chOff x="0" y="0"/>
          <a:chExt cx="0" cy="0"/>
        </a:xfrm>
      </p:grpSpPr>
      <p:sp>
        <p:nvSpPr>
          <p:cNvPr id="93" name="Google Shape;93;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small">
  <p:cSld name="TITLE_ONLY_2">
    <p:bg>
      <p:bgPr>
        <a:blipFill>
          <a:blip r:embed="rId2">
            <a:alphaModFix/>
          </a:blip>
          <a:stretch>
            <a:fillRect/>
          </a:stretch>
        </a:blipFill>
        <a:effectLst/>
      </p:bgPr>
    </p:bg>
    <p:spTree>
      <p:nvGrpSpPr>
        <p:cNvPr id="1" name="Shape 98"/>
        <p:cNvGrpSpPr/>
        <p:nvPr/>
      </p:nvGrpSpPr>
      <p:grpSpPr>
        <a:xfrm>
          <a:off x="0" y="0"/>
          <a:ext cx="0" cy="0"/>
          <a:chOff x="0" y="0"/>
          <a:chExt cx="0" cy="0"/>
        </a:xfrm>
      </p:grpSpPr>
      <p:grpSp>
        <p:nvGrpSpPr>
          <p:cNvPr id="99" name="Google Shape;99;p9"/>
          <p:cNvGrpSpPr/>
          <p:nvPr/>
        </p:nvGrpSpPr>
        <p:grpSpPr>
          <a:xfrm rot="5400000">
            <a:off x="4284135" y="-1236127"/>
            <a:ext cx="575700" cy="3047954"/>
            <a:chOff x="0" y="809153"/>
            <a:chExt cx="575700" cy="665100"/>
          </a:xfrm>
        </p:grpSpPr>
        <p:sp>
          <p:nvSpPr>
            <p:cNvPr id="100" name="Google Shape;100;p9"/>
            <p:cNvSpPr/>
            <p:nvPr/>
          </p:nvSpPr>
          <p:spPr>
            <a:xfrm>
              <a:off x="0" y="809153"/>
              <a:ext cx="5757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3" name="Google Shape;103;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4" name="Google Shape;104;p9"/>
          <p:cNvPicPr preferRelativeResize="0"/>
          <p:nvPr/>
        </p:nvPicPr>
        <p:blipFill>
          <a:blip r:embed="rId3">
            <a:alphaModFix/>
          </a:blip>
          <a:stretch>
            <a:fillRect/>
          </a:stretch>
        </p:blipFill>
        <p:spPr>
          <a:xfrm>
            <a:off x="8280475" y="2416469"/>
            <a:ext cx="595150" cy="589533"/>
          </a:xfrm>
          <a:prstGeom prst="rect">
            <a:avLst/>
          </a:prstGeom>
          <a:noFill/>
          <a:ln>
            <a:noFill/>
          </a:ln>
        </p:spPr>
      </p:pic>
      <p:pic>
        <p:nvPicPr>
          <p:cNvPr id="105" name="Google Shape;105;p9"/>
          <p:cNvPicPr preferRelativeResize="0"/>
          <p:nvPr/>
        </p:nvPicPr>
        <p:blipFill>
          <a:blip r:embed="rId4">
            <a:alphaModFix/>
          </a:blip>
          <a:stretch>
            <a:fillRect/>
          </a:stretch>
        </p:blipFill>
        <p:spPr>
          <a:xfrm>
            <a:off x="7027447" y="232387"/>
            <a:ext cx="595150" cy="589551"/>
          </a:xfrm>
          <a:prstGeom prst="rect">
            <a:avLst/>
          </a:prstGeom>
          <a:noFill/>
          <a:ln>
            <a:noFill/>
          </a:ln>
        </p:spPr>
      </p:pic>
      <p:pic>
        <p:nvPicPr>
          <p:cNvPr id="106" name="Google Shape;106;p9"/>
          <p:cNvPicPr preferRelativeResize="0"/>
          <p:nvPr/>
        </p:nvPicPr>
        <p:blipFill>
          <a:blip r:embed="rId4">
            <a:alphaModFix/>
          </a:blip>
          <a:stretch>
            <a:fillRect/>
          </a:stretch>
        </p:blipFill>
        <p:spPr>
          <a:xfrm>
            <a:off x="371105" y="3969625"/>
            <a:ext cx="929773" cy="921025"/>
          </a:xfrm>
          <a:prstGeom prst="rect">
            <a:avLst/>
          </a:prstGeom>
          <a:noFill/>
          <a:ln>
            <a:noFill/>
          </a:ln>
        </p:spPr>
      </p:pic>
      <p:pic>
        <p:nvPicPr>
          <p:cNvPr id="107" name="Google Shape;107;p9"/>
          <p:cNvPicPr preferRelativeResize="0"/>
          <p:nvPr/>
        </p:nvPicPr>
        <p:blipFill rotWithShape="1">
          <a:blip r:embed="rId3">
            <a:alphaModFix/>
          </a:blip>
          <a:srcRect t="30623"/>
          <a:stretch/>
        </p:blipFill>
        <p:spPr>
          <a:xfrm>
            <a:off x="315900" y="0"/>
            <a:ext cx="1732350" cy="1185075"/>
          </a:xfrm>
          <a:prstGeom prst="rect">
            <a:avLst/>
          </a:prstGeom>
          <a:noFill/>
          <a:ln>
            <a:noFill/>
          </a:ln>
        </p:spPr>
      </p:pic>
      <p:pic>
        <p:nvPicPr>
          <p:cNvPr id="108" name="Google Shape;108;p9"/>
          <p:cNvPicPr preferRelativeResize="0"/>
          <p:nvPr/>
        </p:nvPicPr>
        <p:blipFill>
          <a:blip r:embed="rId5">
            <a:alphaModFix/>
          </a:blip>
          <a:stretch>
            <a:fillRect/>
          </a:stretch>
        </p:blipFill>
        <p:spPr>
          <a:xfrm>
            <a:off x="281325" y="1351150"/>
            <a:ext cx="710100" cy="698925"/>
          </a:xfrm>
          <a:prstGeom prst="rect">
            <a:avLst/>
          </a:prstGeom>
          <a:noFill/>
          <a:ln>
            <a:noFill/>
          </a:ln>
        </p:spPr>
      </p:pic>
      <p:pic>
        <p:nvPicPr>
          <p:cNvPr id="109" name="Google Shape;109;p9"/>
          <p:cNvPicPr preferRelativeResize="0"/>
          <p:nvPr/>
        </p:nvPicPr>
        <p:blipFill>
          <a:blip r:embed="rId5">
            <a:alphaModFix/>
          </a:blip>
          <a:stretch>
            <a:fillRect/>
          </a:stretch>
        </p:blipFill>
        <p:spPr>
          <a:xfrm>
            <a:off x="8033925" y="3686350"/>
            <a:ext cx="841700" cy="828425"/>
          </a:xfrm>
          <a:prstGeom prst="rect">
            <a:avLst/>
          </a:prstGeom>
          <a:noFill/>
          <a:ln>
            <a:noFill/>
          </a:ln>
        </p:spPr>
      </p:pic>
      <p:pic>
        <p:nvPicPr>
          <p:cNvPr id="110" name="Google Shape;110;p9"/>
          <p:cNvPicPr preferRelativeResize="0"/>
          <p:nvPr/>
        </p:nvPicPr>
        <p:blipFill rotWithShape="1">
          <a:blip r:embed="rId3">
            <a:alphaModFix/>
          </a:blip>
          <a:srcRect r="28769"/>
          <a:stretch/>
        </p:blipFill>
        <p:spPr>
          <a:xfrm>
            <a:off x="7910125" y="182975"/>
            <a:ext cx="1233875" cy="1716025"/>
          </a:xfrm>
          <a:prstGeom prst="rect">
            <a:avLst/>
          </a:prstGeom>
          <a:noFill/>
          <a:ln>
            <a:noFill/>
          </a:ln>
        </p:spPr>
      </p:pic>
      <p:pic>
        <p:nvPicPr>
          <p:cNvPr id="111" name="Google Shape;111;p9"/>
          <p:cNvPicPr preferRelativeResize="0"/>
          <p:nvPr/>
        </p:nvPicPr>
        <p:blipFill rotWithShape="1">
          <a:blip r:embed="rId3">
            <a:alphaModFix/>
          </a:blip>
          <a:srcRect l="29303"/>
          <a:stretch/>
        </p:blipFill>
        <p:spPr>
          <a:xfrm>
            <a:off x="0" y="2680300"/>
            <a:ext cx="315900" cy="442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chemeClr val="accent1"/>
        </a:solidFill>
        <a:effectLst/>
      </p:bgPr>
    </p:bg>
    <p:spTree>
      <p:nvGrpSpPr>
        <p:cNvPr id="1" name="Shape 145"/>
        <p:cNvGrpSpPr/>
        <p:nvPr/>
      </p:nvGrpSpPr>
      <p:grpSpPr>
        <a:xfrm>
          <a:off x="0" y="0"/>
          <a:ext cx="0" cy="0"/>
          <a:chOff x="0" y="0"/>
          <a:chExt cx="0" cy="0"/>
        </a:xfrm>
      </p:grpSpPr>
      <p:pic>
        <p:nvPicPr>
          <p:cNvPr id="146" name="Google Shape;146;p13"/>
          <p:cNvPicPr preferRelativeResize="0"/>
          <p:nvPr/>
        </p:nvPicPr>
        <p:blipFill>
          <a:blip r:embed="rId2">
            <a:alphaModFix/>
          </a:blip>
          <a:stretch>
            <a:fillRect/>
          </a:stretch>
        </p:blipFill>
        <p:spPr>
          <a:xfrm>
            <a:off x="0" y="0"/>
            <a:ext cx="9144000" cy="5143500"/>
          </a:xfrm>
          <a:prstGeom prst="frame">
            <a:avLst>
              <a:gd name="adj1" fmla="val 6831"/>
            </a:avLst>
          </a:prstGeom>
          <a:noFill/>
          <a:ln>
            <a:noFill/>
          </a:ln>
        </p:spPr>
      </p:pic>
      <p:sp>
        <p:nvSpPr>
          <p:cNvPr id="147" name="Google Shape;147;p13"/>
          <p:cNvSpPr txBox="1">
            <a:spLocks noGrp="1"/>
          </p:cNvSpPr>
          <p:nvPr>
            <p:ph type="sldNum" idx="12"/>
          </p:nvPr>
        </p:nvSpPr>
        <p:spPr>
          <a:xfrm>
            <a:off x="4297650" y="4796725"/>
            <a:ext cx="548700" cy="346800"/>
          </a:xfrm>
          <a:prstGeom prst="rect">
            <a:avLst/>
          </a:prstGeom>
        </p:spPr>
        <p:txBody>
          <a:bodyPr spcFirstLastPara="1" wrap="square" lIns="0" tIns="0" rIns="0" bIns="0"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pic>
        <p:nvPicPr>
          <p:cNvPr id="148" name="Google Shape;148;p13"/>
          <p:cNvPicPr preferRelativeResize="0"/>
          <p:nvPr/>
        </p:nvPicPr>
        <p:blipFill rotWithShape="1">
          <a:blip r:embed="rId3">
            <a:alphaModFix/>
          </a:blip>
          <a:srcRect r="23559"/>
          <a:stretch/>
        </p:blipFill>
        <p:spPr>
          <a:xfrm>
            <a:off x="8876366" y="3664275"/>
            <a:ext cx="267633" cy="346800"/>
          </a:xfrm>
          <a:prstGeom prst="rect">
            <a:avLst/>
          </a:prstGeom>
          <a:noFill/>
          <a:ln>
            <a:noFill/>
          </a:ln>
        </p:spPr>
      </p:pic>
      <p:pic>
        <p:nvPicPr>
          <p:cNvPr id="149" name="Google Shape;149;p13"/>
          <p:cNvPicPr preferRelativeResize="0"/>
          <p:nvPr/>
        </p:nvPicPr>
        <p:blipFill rotWithShape="1">
          <a:blip r:embed="rId4">
            <a:alphaModFix/>
          </a:blip>
          <a:srcRect t="38453"/>
          <a:stretch/>
        </p:blipFill>
        <p:spPr>
          <a:xfrm>
            <a:off x="7280775" y="-1"/>
            <a:ext cx="490400" cy="299001"/>
          </a:xfrm>
          <a:prstGeom prst="rect">
            <a:avLst/>
          </a:prstGeom>
          <a:noFill/>
          <a:ln>
            <a:noFill/>
          </a:ln>
        </p:spPr>
      </p:pic>
      <p:pic>
        <p:nvPicPr>
          <p:cNvPr id="150" name="Google Shape;150;p13"/>
          <p:cNvPicPr preferRelativeResize="0"/>
          <p:nvPr/>
        </p:nvPicPr>
        <p:blipFill rotWithShape="1">
          <a:blip r:embed="rId4">
            <a:alphaModFix/>
          </a:blip>
          <a:srcRect b="35991"/>
          <a:stretch/>
        </p:blipFill>
        <p:spPr>
          <a:xfrm>
            <a:off x="439125" y="4553975"/>
            <a:ext cx="929775" cy="589525"/>
          </a:xfrm>
          <a:prstGeom prst="rect">
            <a:avLst/>
          </a:prstGeom>
          <a:noFill/>
          <a:ln>
            <a:noFill/>
          </a:ln>
        </p:spPr>
      </p:pic>
      <p:pic>
        <p:nvPicPr>
          <p:cNvPr id="151" name="Google Shape;151;p13"/>
          <p:cNvPicPr preferRelativeResize="0"/>
          <p:nvPr/>
        </p:nvPicPr>
        <p:blipFill rotWithShape="1">
          <a:blip r:embed="rId3">
            <a:alphaModFix/>
          </a:blip>
          <a:srcRect t="30623"/>
          <a:stretch/>
        </p:blipFill>
        <p:spPr>
          <a:xfrm>
            <a:off x="439125" y="0"/>
            <a:ext cx="1732350" cy="1185075"/>
          </a:xfrm>
          <a:prstGeom prst="rect">
            <a:avLst/>
          </a:prstGeom>
          <a:noFill/>
          <a:ln>
            <a:noFill/>
          </a:ln>
        </p:spPr>
      </p:pic>
      <p:pic>
        <p:nvPicPr>
          <p:cNvPr id="152" name="Google Shape;152;p13"/>
          <p:cNvPicPr preferRelativeResize="0"/>
          <p:nvPr/>
        </p:nvPicPr>
        <p:blipFill>
          <a:blip r:embed="rId5">
            <a:alphaModFix/>
          </a:blip>
          <a:stretch>
            <a:fillRect/>
          </a:stretch>
        </p:blipFill>
        <p:spPr>
          <a:xfrm>
            <a:off x="134250" y="1240360"/>
            <a:ext cx="548700" cy="540065"/>
          </a:xfrm>
          <a:prstGeom prst="rect">
            <a:avLst/>
          </a:prstGeom>
          <a:noFill/>
          <a:ln>
            <a:noFill/>
          </a:ln>
        </p:spPr>
      </p:pic>
      <p:pic>
        <p:nvPicPr>
          <p:cNvPr id="153" name="Google Shape;153;p13"/>
          <p:cNvPicPr preferRelativeResize="0"/>
          <p:nvPr/>
        </p:nvPicPr>
        <p:blipFill>
          <a:blip r:embed="rId5">
            <a:alphaModFix/>
          </a:blip>
          <a:stretch>
            <a:fillRect/>
          </a:stretch>
        </p:blipFill>
        <p:spPr>
          <a:xfrm>
            <a:off x="8157200" y="4143950"/>
            <a:ext cx="841700" cy="828425"/>
          </a:xfrm>
          <a:prstGeom prst="rect">
            <a:avLst/>
          </a:prstGeom>
          <a:noFill/>
          <a:ln>
            <a:noFill/>
          </a:ln>
        </p:spPr>
      </p:pic>
      <p:pic>
        <p:nvPicPr>
          <p:cNvPr id="154" name="Google Shape;154;p13"/>
          <p:cNvPicPr preferRelativeResize="0"/>
          <p:nvPr/>
        </p:nvPicPr>
        <p:blipFill rotWithShape="1">
          <a:blip r:embed="rId3">
            <a:alphaModFix/>
          </a:blip>
          <a:srcRect r="28769"/>
          <a:stretch/>
        </p:blipFill>
        <p:spPr>
          <a:xfrm>
            <a:off x="8430750" y="1014413"/>
            <a:ext cx="713250" cy="991950"/>
          </a:xfrm>
          <a:prstGeom prst="rect">
            <a:avLst/>
          </a:prstGeom>
          <a:noFill/>
          <a:ln>
            <a:noFill/>
          </a:ln>
        </p:spPr>
      </p:pic>
      <p:pic>
        <p:nvPicPr>
          <p:cNvPr id="155" name="Google Shape;155;p13"/>
          <p:cNvPicPr preferRelativeResize="0"/>
          <p:nvPr/>
        </p:nvPicPr>
        <p:blipFill rotWithShape="1">
          <a:blip r:embed="rId3">
            <a:alphaModFix/>
          </a:blip>
          <a:srcRect l="29303"/>
          <a:stretch/>
        </p:blipFill>
        <p:spPr>
          <a:xfrm>
            <a:off x="0" y="2350450"/>
            <a:ext cx="315900" cy="442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800" y="809150"/>
            <a:ext cx="6373800"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1pPr>
            <a:lvl2pPr lvl="1"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2pPr>
            <a:lvl3pPr lvl="2"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3pPr>
            <a:lvl4pPr lvl="3"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4pPr>
            <a:lvl5pPr lvl="4"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5pPr>
            <a:lvl6pPr lvl="5"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6pPr>
            <a:lvl7pPr lvl="6"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7pPr>
            <a:lvl8pPr lvl="7"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8pPr>
            <a:lvl9pPr lvl="8"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514800" y="1582772"/>
            <a:ext cx="6373800" cy="28899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algn="r" rtl="0">
              <a:buNone/>
              <a:defRPr sz="1300">
                <a:solidFill>
                  <a:schemeClr val="lt1"/>
                </a:solidFill>
                <a:latin typeface="Abel"/>
                <a:ea typeface="Abel"/>
                <a:cs typeface="Abel"/>
                <a:sym typeface="Abel"/>
              </a:defRPr>
            </a:lvl1pPr>
            <a:lvl2pPr lvl="1" algn="r" rtl="0">
              <a:buNone/>
              <a:defRPr sz="1300">
                <a:solidFill>
                  <a:schemeClr val="lt1"/>
                </a:solidFill>
                <a:latin typeface="Abel"/>
                <a:ea typeface="Abel"/>
                <a:cs typeface="Abel"/>
                <a:sym typeface="Abel"/>
              </a:defRPr>
            </a:lvl2pPr>
            <a:lvl3pPr lvl="2" algn="r" rtl="0">
              <a:buNone/>
              <a:defRPr sz="1300">
                <a:solidFill>
                  <a:schemeClr val="lt1"/>
                </a:solidFill>
                <a:latin typeface="Abel"/>
                <a:ea typeface="Abel"/>
                <a:cs typeface="Abel"/>
                <a:sym typeface="Abel"/>
              </a:defRPr>
            </a:lvl3pPr>
            <a:lvl4pPr lvl="3" algn="r" rtl="0">
              <a:buNone/>
              <a:defRPr sz="1300">
                <a:solidFill>
                  <a:schemeClr val="lt1"/>
                </a:solidFill>
                <a:latin typeface="Abel"/>
                <a:ea typeface="Abel"/>
                <a:cs typeface="Abel"/>
                <a:sym typeface="Abel"/>
              </a:defRPr>
            </a:lvl4pPr>
            <a:lvl5pPr lvl="4" algn="r" rtl="0">
              <a:buNone/>
              <a:defRPr sz="1300">
                <a:solidFill>
                  <a:schemeClr val="lt1"/>
                </a:solidFill>
                <a:latin typeface="Abel"/>
                <a:ea typeface="Abel"/>
                <a:cs typeface="Abel"/>
                <a:sym typeface="Abel"/>
              </a:defRPr>
            </a:lvl5pPr>
            <a:lvl6pPr lvl="5" algn="r" rtl="0">
              <a:buNone/>
              <a:defRPr sz="1300">
                <a:solidFill>
                  <a:schemeClr val="lt1"/>
                </a:solidFill>
                <a:latin typeface="Abel"/>
                <a:ea typeface="Abel"/>
                <a:cs typeface="Abel"/>
                <a:sym typeface="Abel"/>
              </a:defRPr>
            </a:lvl6pPr>
            <a:lvl7pPr lvl="6" algn="r" rtl="0">
              <a:buNone/>
              <a:defRPr sz="1300">
                <a:solidFill>
                  <a:schemeClr val="lt1"/>
                </a:solidFill>
                <a:latin typeface="Abel"/>
                <a:ea typeface="Abel"/>
                <a:cs typeface="Abel"/>
                <a:sym typeface="Abel"/>
              </a:defRPr>
            </a:lvl7pPr>
            <a:lvl8pPr lvl="7" algn="r" rtl="0">
              <a:buNone/>
              <a:defRPr sz="1300">
                <a:solidFill>
                  <a:schemeClr val="lt1"/>
                </a:solidFill>
                <a:latin typeface="Abel"/>
                <a:ea typeface="Abel"/>
                <a:cs typeface="Abel"/>
                <a:sym typeface="Abel"/>
              </a:defRPr>
            </a:lvl8pPr>
            <a:lvl9pPr lvl="8" algn="r" rtl="0">
              <a:buNone/>
              <a:defRPr sz="1300">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 id="2147483654" r:id="rId4"/>
    <p:sldLayoutId id="2147483655"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2.jpeg"/><Relationship Id="rId5" Type="http://schemas.openxmlformats.org/officeDocument/2006/relationships/image" Target="../media/image37.jpe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3.jpe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7;p14">
            <a:extLst>
              <a:ext uri="{FF2B5EF4-FFF2-40B4-BE49-F238E27FC236}">
                <a16:creationId xmlns:a16="http://schemas.microsoft.com/office/drawing/2014/main" id="{6F3D1777-AAF0-40FF-B0FC-B1C3548A8C2E}"/>
              </a:ext>
            </a:extLst>
          </p:cNvPr>
          <p:cNvSpPr txBox="1">
            <a:spLocks noGrp="1"/>
          </p:cNvSpPr>
          <p:nvPr>
            <p:ph type="ctrTitle" idx="4294967295"/>
          </p:nvPr>
        </p:nvSpPr>
        <p:spPr>
          <a:xfrm>
            <a:off x="107669" y="1850065"/>
            <a:ext cx="4925970" cy="10795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4000" dirty="0">
                <a:solidFill>
                  <a:schemeClr val="accent6">
                    <a:lumMod val="20000"/>
                    <a:lumOff val="80000"/>
                  </a:schemeClr>
                </a:solidFill>
              </a:rPr>
              <a:t>Health Status Indicators</a:t>
            </a:r>
            <a:endParaRPr sz="4000" dirty="0">
              <a:solidFill>
                <a:schemeClr val="accent6">
                  <a:lumMod val="20000"/>
                  <a:lumOff val="80000"/>
                </a:schemeClr>
              </a:solidFill>
            </a:endParaRPr>
          </a:p>
        </p:txBody>
      </p:sp>
    </p:spTree>
    <p:extLst>
      <p:ext uri="{BB962C8B-B14F-4D97-AF65-F5344CB8AC3E}">
        <p14:creationId xmlns:p14="http://schemas.microsoft.com/office/powerpoint/2010/main" val="353791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A5864D-5FBD-44AB-A3CD-B7E7FAB308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7" name="Picture 6">
            <a:extLst>
              <a:ext uri="{FF2B5EF4-FFF2-40B4-BE49-F238E27FC236}">
                <a16:creationId xmlns:a16="http://schemas.microsoft.com/office/drawing/2014/main" id="{FD289762-128E-4E1C-A17C-CF0D073C0296}"/>
              </a:ext>
            </a:extLst>
          </p:cNvPr>
          <p:cNvPicPr>
            <a:picLocks noChangeAspect="1"/>
          </p:cNvPicPr>
          <p:nvPr/>
        </p:nvPicPr>
        <p:blipFill>
          <a:blip r:embed="rId2"/>
          <a:stretch>
            <a:fillRect/>
          </a:stretch>
        </p:blipFill>
        <p:spPr>
          <a:xfrm>
            <a:off x="114715" y="2254102"/>
            <a:ext cx="8632336" cy="2739466"/>
          </a:xfrm>
          <a:prstGeom prst="rect">
            <a:avLst/>
          </a:prstGeom>
          <a:ln>
            <a:solidFill>
              <a:schemeClr val="tx1"/>
            </a:solidFill>
          </a:ln>
        </p:spPr>
      </p:pic>
      <p:sp>
        <p:nvSpPr>
          <p:cNvPr id="8" name="Title 1">
            <a:extLst>
              <a:ext uri="{FF2B5EF4-FFF2-40B4-BE49-F238E27FC236}">
                <a16:creationId xmlns:a16="http://schemas.microsoft.com/office/drawing/2014/main" id="{B40AE7E1-786A-45D4-808C-55B1FEE6B0C6}"/>
              </a:ext>
            </a:extLst>
          </p:cNvPr>
          <p:cNvSpPr txBox="1">
            <a:spLocks/>
          </p:cNvSpPr>
          <p:nvPr/>
        </p:nvSpPr>
        <p:spPr>
          <a:xfrm>
            <a:off x="289984" y="76249"/>
            <a:ext cx="2290183"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5</a:t>
            </a:r>
          </a:p>
        </p:txBody>
      </p:sp>
      <p:pic>
        <p:nvPicPr>
          <p:cNvPr id="3074" name="Picture 2" descr="Causes of Poverty in Oman">
            <a:extLst>
              <a:ext uri="{FF2B5EF4-FFF2-40B4-BE49-F238E27FC236}">
                <a16:creationId xmlns:a16="http://schemas.microsoft.com/office/drawing/2014/main" id="{C4447421-40F5-47E7-9CB4-2DA8DB721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969" y="573988"/>
            <a:ext cx="2546066" cy="15606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36DD6DA-EACA-42C7-8A24-5F3AB60693E8}"/>
              </a:ext>
            </a:extLst>
          </p:cNvPr>
          <p:cNvPicPr>
            <a:picLocks noChangeAspect="1"/>
          </p:cNvPicPr>
          <p:nvPr/>
        </p:nvPicPr>
        <p:blipFill>
          <a:blip r:embed="rId4"/>
          <a:stretch>
            <a:fillRect/>
          </a:stretch>
        </p:blipFill>
        <p:spPr>
          <a:xfrm>
            <a:off x="5475241" y="575319"/>
            <a:ext cx="3271810" cy="1560619"/>
          </a:xfrm>
          <a:prstGeom prst="rect">
            <a:avLst/>
          </a:prstGeom>
        </p:spPr>
      </p:pic>
      <p:grpSp>
        <p:nvGrpSpPr>
          <p:cNvPr id="10" name="Group 9">
            <a:extLst>
              <a:ext uri="{FF2B5EF4-FFF2-40B4-BE49-F238E27FC236}">
                <a16:creationId xmlns:a16="http://schemas.microsoft.com/office/drawing/2014/main" id="{3747ECE9-157E-4B60-8FCF-816E9C59A132}"/>
              </a:ext>
            </a:extLst>
          </p:cNvPr>
          <p:cNvGrpSpPr/>
          <p:nvPr/>
        </p:nvGrpSpPr>
        <p:grpSpPr>
          <a:xfrm>
            <a:off x="7093257" y="62224"/>
            <a:ext cx="1965169" cy="393600"/>
            <a:chOff x="875144" y="682049"/>
            <a:chExt cx="2953792" cy="524578"/>
          </a:xfrm>
        </p:grpSpPr>
        <p:sp>
          <p:nvSpPr>
            <p:cNvPr id="11" name="Arrow: Pentagon 10">
              <a:extLst>
                <a:ext uri="{FF2B5EF4-FFF2-40B4-BE49-F238E27FC236}">
                  <a16:creationId xmlns:a16="http://schemas.microsoft.com/office/drawing/2014/main" id="{291CD1B6-83A3-41AD-A426-44815760AB98}"/>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Pentagon 4">
              <a:extLst>
                <a:ext uri="{FF2B5EF4-FFF2-40B4-BE49-F238E27FC236}">
                  <a16:creationId xmlns:a16="http://schemas.microsoft.com/office/drawing/2014/main" id="{D7F75F40-9265-48EB-BEEF-CAA752D86C42}"/>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50319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BC878AE-E764-44BC-AA88-E205175D04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7" name="Picture 6">
            <a:extLst>
              <a:ext uri="{FF2B5EF4-FFF2-40B4-BE49-F238E27FC236}">
                <a16:creationId xmlns:a16="http://schemas.microsoft.com/office/drawing/2014/main" id="{44C870A3-89F1-4E9B-95D9-794CB9597B2A}"/>
              </a:ext>
            </a:extLst>
          </p:cNvPr>
          <p:cNvPicPr>
            <a:picLocks noChangeAspect="1"/>
          </p:cNvPicPr>
          <p:nvPr/>
        </p:nvPicPr>
        <p:blipFill>
          <a:blip r:embed="rId2"/>
          <a:stretch>
            <a:fillRect/>
          </a:stretch>
        </p:blipFill>
        <p:spPr>
          <a:xfrm>
            <a:off x="89289" y="2435029"/>
            <a:ext cx="5741582" cy="2655593"/>
          </a:xfrm>
          <a:prstGeom prst="rect">
            <a:avLst/>
          </a:prstGeom>
          <a:ln>
            <a:solidFill>
              <a:schemeClr val="tx1"/>
            </a:solidFill>
          </a:ln>
        </p:spPr>
      </p:pic>
      <p:pic>
        <p:nvPicPr>
          <p:cNvPr id="8" name="Picture 7">
            <a:extLst>
              <a:ext uri="{FF2B5EF4-FFF2-40B4-BE49-F238E27FC236}">
                <a16:creationId xmlns:a16="http://schemas.microsoft.com/office/drawing/2014/main" id="{40199746-C15A-4A47-BB0D-7C33D94818DF}"/>
              </a:ext>
            </a:extLst>
          </p:cNvPr>
          <p:cNvPicPr>
            <a:picLocks noChangeAspect="1"/>
          </p:cNvPicPr>
          <p:nvPr/>
        </p:nvPicPr>
        <p:blipFill>
          <a:blip r:embed="rId3"/>
          <a:stretch>
            <a:fillRect/>
          </a:stretch>
        </p:blipFill>
        <p:spPr>
          <a:xfrm>
            <a:off x="5898137" y="2435028"/>
            <a:ext cx="2872171" cy="2655593"/>
          </a:xfrm>
          <a:prstGeom prst="rect">
            <a:avLst/>
          </a:prstGeom>
          <a:ln>
            <a:solidFill>
              <a:schemeClr val="tx1"/>
            </a:solidFill>
          </a:ln>
        </p:spPr>
      </p:pic>
      <p:sp>
        <p:nvSpPr>
          <p:cNvPr id="10" name="Title 1">
            <a:extLst>
              <a:ext uri="{FF2B5EF4-FFF2-40B4-BE49-F238E27FC236}">
                <a16:creationId xmlns:a16="http://schemas.microsoft.com/office/drawing/2014/main" id="{40A0DF7F-DA59-4194-B5AF-AC5D9C3BAC09}"/>
              </a:ext>
            </a:extLst>
          </p:cNvPr>
          <p:cNvSpPr txBox="1">
            <a:spLocks/>
          </p:cNvSpPr>
          <p:nvPr/>
        </p:nvSpPr>
        <p:spPr>
          <a:xfrm>
            <a:off x="289984" y="52878"/>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6</a:t>
            </a:r>
          </a:p>
        </p:txBody>
      </p:sp>
      <p:pic>
        <p:nvPicPr>
          <p:cNvPr id="11" name="Picture 10">
            <a:extLst>
              <a:ext uri="{FF2B5EF4-FFF2-40B4-BE49-F238E27FC236}">
                <a16:creationId xmlns:a16="http://schemas.microsoft.com/office/drawing/2014/main" id="{B8F71EFE-F59D-4769-992F-34EBD1AF3B10}"/>
              </a:ext>
            </a:extLst>
          </p:cNvPr>
          <p:cNvPicPr>
            <a:picLocks noChangeAspect="1"/>
          </p:cNvPicPr>
          <p:nvPr/>
        </p:nvPicPr>
        <p:blipFill>
          <a:blip r:embed="rId4"/>
          <a:stretch>
            <a:fillRect/>
          </a:stretch>
        </p:blipFill>
        <p:spPr>
          <a:xfrm>
            <a:off x="89289" y="779721"/>
            <a:ext cx="7953375" cy="1568523"/>
          </a:xfrm>
          <a:prstGeom prst="rect">
            <a:avLst/>
          </a:prstGeom>
        </p:spPr>
      </p:pic>
      <p:grpSp>
        <p:nvGrpSpPr>
          <p:cNvPr id="9" name="Group 8">
            <a:extLst>
              <a:ext uri="{FF2B5EF4-FFF2-40B4-BE49-F238E27FC236}">
                <a16:creationId xmlns:a16="http://schemas.microsoft.com/office/drawing/2014/main" id="{EEDC671B-A029-47C6-8391-007B89F6CCF9}"/>
              </a:ext>
            </a:extLst>
          </p:cNvPr>
          <p:cNvGrpSpPr/>
          <p:nvPr/>
        </p:nvGrpSpPr>
        <p:grpSpPr>
          <a:xfrm>
            <a:off x="7093257" y="62224"/>
            <a:ext cx="1965169" cy="393600"/>
            <a:chOff x="875144" y="682049"/>
            <a:chExt cx="2953792" cy="524578"/>
          </a:xfrm>
        </p:grpSpPr>
        <p:sp>
          <p:nvSpPr>
            <p:cNvPr id="12" name="Arrow: Pentagon 11">
              <a:extLst>
                <a:ext uri="{FF2B5EF4-FFF2-40B4-BE49-F238E27FC236}">
                  <a16:creationId xmlns:a16="http://schemas.microsoft.com/office/drawing/2014/main" id="{BFFC4097-DECC-409E-B509-84F2FC95D6EB}"/>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Arrow: Pentagon 4">
              <a:extLst>
                <a:ext uri="{FF2B5EF4-FFF2-40B4-BE49-F238E27FC236}">
                  <a16:creationId xmlns:a16="http://schemas.microsoft.com/office/drawing/2014/main" id="{DE17E111-7FF6-4D15-A7F5-782E1D3A05C1}"/>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44793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79FDE-947E-40AC-B597-01B0B49EDC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3" name="Picture 2">
            <a:extLst>
              <a:ext uri="{FF2B5EF4-FFF2-40B4-BE49-F238E27FC236}">
                <a16:creationId xmlns:a16="http://schemas.microsoft.com/office/drawing/2014/main" id="{1FFC3554-1E42-449B-85DF-ED0073C75D73}"/>
              </a:ext>
            </a:extLst>
          </p:cNvPr>
          <p:cNvPicPr>
            <a:picLocks noChangeAspect="1"/>
          </p:cNvPicPr>
          <p:nvPr/>
        </p:nvPicPr>
        <p:blipFill>
          <a:blip r:embed="rId2"/>
          <a:stretch>
            <a:fillRect/>
          </a:stretch>
        </p:blipFill>
        <p:spPr>
          <a:xfrm>
            <a:off x="3395706" y="550416"/>
            <a:ext cx="5283028" cy="4320035"/>
          </a:xfrm>
          <a:prstGeom prst="rect">
            <a:avLst/>
          </a:prstGeom>
          <a:ln>
            <a:solidFill>
              <a:schemeClr val="tx1"/>
            </a:solidFill>
          </a:ln>
        </p:spPr>
      </p:pic>
      <p:sp>
        <p:nvSpPr>
          <p:cNvPr id="4" name="Title 1">
            <a:extLst>
              <a:ext uri="{FF2B5EF4-FFF2-40B4-BE49-F238E27FC236}">
                <a16:creationId xmlns:a16="http://schemas.microsoft.com/office/drawing/2014/main" id="{C15B9AB0-513B-456A-BBB9-94CC454CE122}"/>
              </a:ext>
            </a:extLst>
          </p:cNvPr>
          <p:cNvSpPr txBox="1">
            <a:spLocks/>
          </p:cNvSpPr>
          <p:nvPr/>
        </p:nvSpPr>
        <p:spPr>
          <a:xfrm>
            <a:off x="289984" y="52878"/>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7</a:t>
            </a:r>
          </a:p>
        </p:txBody>
      </p:sp>
      <p:pic>
        <p:nvPicPr>
          <p:cNvPr id="10242" name="Picture 2">
            <a:extLst>
              <a:ext uri="{FF2B5EF4-FFF2-40B4-BE49-F238E27FC236}">
                <a16:creationId xmlns:a16="http://schemas.microsoft.com/office/drawing/2014/main" id="{B8591F0F-E650-4A86-83E3-AED19B8B4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16" y="2079108"/>
            <a:ext cx="1350059" cy="90022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Brittle Diabetes Mellitus - Causes, Treatment, How Does Brittle ...">
            <a:extLst>
              <a:ext uri="{FF2B5EF4-FFF2-40B4-BE49-F238E27FC236}">
                <a16:creationId xmlns:a16="http://schemas.microsoft.com/office/drawing/2014/main" id="{2D293D5D-7CAA-438D-A683-1891E88F8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151" y="3598877"/>
            <a:ext cx="1350060" cy="107477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Smoking 'may lower your risk of coronavirus', controversial study ...">
            <a:extLst>
              <a:ext uri="{FF2B5EF4-FFF2-40B4-BE49-F238E27FC236}">
                <a16:creationId xmlns:a16="http://schemas.microsoft.com/office/drawing/2014/main" id="{39F98136-9854-47C1-9E1D-626B4711C2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834174" y="2659543"/>
            <a:ext cx="1433033" cy="107477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This Is Your Body on 2 Weeks of No Exercise">
            <a:extLst>
              <a:ext uri="{FF2B5EF4-FFF2-40B4-BE49-F238E27FC236}">
                <a16:creationId xmlns:a16="http://schemas.microsoft.com/office/drawing/2014/main" id="{5E1FE224-9888-41B5-8B5C-6A6C4F84D65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69360E2C-C4B7-46A4-B5D7-33FB81AC48C3}"/>
              </a:ext>
            </a:extLst>
          </p:cNvPr>
          <p:cNvPicPr>
            <a:picLocks noChangeAspect="1"/>
          </p:cNvPicPr>
          <p:nvPr/>
        </p:nvPicPr>
        <p:blipFill>
          <a:blip r:embed="rId6"/>
          <a:stretch>
            <a:fillRect/>
          </a:stretch>
        </p:blipFill>
        <p:spPr>
          <a:xfrm>
            <a:off x="1744032" y="708678"/>
            <a:ext cx="1523175" cy="1507175"/>
          </a:xfrm>
          <a:prstGeom prst="rect">
            <a:avLst/>
          </a:prstGeom>
        </p:spPr>
      </p:pic>
      <p:grpSp>
        <p:nvGrpSpPr>
          <p:cNvPr id="10" name="Group 9">
            <a:extLst>
              <a:ext uri="{FF2B5EF4-FFF2-40B4-BE49-F238E27FC236}">
                <a16:creationId xmlns:a16="http://schemas.microsoft.com/office/drawing/2014/main" id="{A47FFC12-3221-4E15-8D6F-489A448E48FE}"/>
              </a:ext>
            </a:extLst>
          </p:cNvPr>
          <p:cNvGrpSpPr/>
          <p:nvPr/>
        </p:nvGrpSpPr>
        <p:grpSpPr>
          <a:xfrm>
            <a:off x="7093257" y="62224"/>
            <a:ext cx="1965169" cy="393600"/>
            <a:chOff x="875144" y="682049"/>
            <a:chExt cx="2953792" cy="524578"/>
          </a:xfrm>
        </p:grpSpPr>
        <p:sp>
          <p:nvSpPr>
            <p:cNvPr id="11" name="Arrow: Pentagon 10">
              <a:extLst>
                <a:ext uri="{FF2B5EF4-FFF2-40B4-BE49-F238E27FC236}">
                  <a16:creationId xmlns:a16="http://schemas.microsoft.com/office/drawing/2014/main" id="{D1BBF184-BEBB-4CFE-8DFB-43D56402E846}"/>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Pentagon 4">
              <a:extLst>
                <a:ext uri="{FF2B5EF4-FFF2-40B4-BE49-F238E27FC236}">
                  <a16:creationId xmlns:a16="http://schemas.microsoft.com/office/drawing/2014/main" id="{7D971CD5-2721-4DAA-BD0D-3E8DB9EE6891}"/>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158510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BA052-E507-402B-90EC-BF7459495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3" name="Picture 2">
            <a:extLst>
              <a:ext uri="{FF2B5EF4-FFF2-40B4-BE49-F238E27FC236}">
                <a16:creationId xmlns:a16="http://schemas.microsoft.com/office/drawing/2014/main" id="{52073A05-4273-44BC-836F-33D60F49BD8E}"/>
              </a:ext>
            </a:extLst>
          </p:cNvPr>
          <p:cNvPicPr>
            <a:picLocks noChangeAspect="1"/>
          </p:cNvPicPr>
          <p:nvPr/>
        </p:nvPicPr>
        <p:blipFill rotWithShape="1">
          <a:blip r:embed="rId2"/>
          <a:srcRect t="5809" b="5788"/>
          <a:stretch/>
        </p:blipFill>
        <p:spPr>
          <a:xfrm>
            <a:off x="120032" y="1130383"/>
            <a:ext cx="7840527" cy="3883260"/>
          </a:xfrm>
          <a:prstGeom prst="rect">
            <a:avLst/>
          </a:prstGeom>
          <a:ln>
            <a:solidFill>
              <a:schemeClr val="tx1"/>
            </a:solidFill>
          </a:ln>
        </p:spPr>
      </p:pic>
      <p:sp>
        <p:nvSpPr>
          <p:cNvPr id="4" name="Title 1">
            <a:extLst>
              <a:ext uri="{FF2B5EF4-FFF2-40B4-BE49-F238E27FC236}">
                <a16:creationId xmlns:a16="http://schemas.microsoft.com/office/drawing/2014/main" id="{B1B2485A-F7F8-4328-B596-6D11301ED6B6}"/>
              </a:ext>
            </a:extLst>
          </p:cNvPr>
          <p:cNvSpPr txBox="1">
            <a:spLocks/>
          </p:cNvSpPr>
          <p:nvPr/>
        </p:nvSpPr>
        <p:spPr>
          <a:xfrm>
            <a:off x="254711" y="129857"/>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8</a:t>
            </a:r>
          </a:p>
        </p:txBody>
      </p:sp>
      <p:sp>
        <p:nvSpPr>
          <p:cNvPr id="5" name="Title 1">
            <a:extLst>
              <a:ext uri="{FF2B5EF4-FFF2-40B4-BE49-F238E27FC236}">
                <a16:creationId xmlns:a16="http://schemas.microsoft.com/office/drawing/2014/main" id="{10593612-186C-464B-93FF-9AE70EB418C1}"/>
              </a:ext>
            </a:extLst>
          </p:cNvPr>
          <p:cNvSpPr txBox="1">
            <a:spLocks/>
          </p:cNvSpPr>
          <p:nvPr/>
        </p:nvSpPr>
        <p:spPr>
          <a:xfrm>
            <a:off x="176739" y="701004"/>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sz="2400" dirty="0">
                <a:solidFill>
                  <a:schemeClr val="tx1"/>
                </a:solidFill>
              </a:rPr>
              <a:t>Lung Cancer &amp; Smoking </a:t>
            </a:r>
          </a:p>
        </p:txBody>
      </p:sp>
      <p:pic>
        <p:nvPicPr>
          <p:cNvPr id="6" name="Picture 2">
            <a:extLst>
              <a:ext uri="{FF2B5EF4-FFF2-40B4-BE49-F238E27FC236}">
                <a16:creationId xmlns:a16="http://schemas.microsoft.com/office/drawing/2014/main" id="{AD9443EE-C2DA-4C3C-A7D5-245954BF8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569" y="3792588"/>
            <a:ext cx="1835399" cy="117680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1D053E7-A960-4E55-9E2E-F94854B43150}"/>
              </a:ext>
            </a:extLst>
          </p:cNvPr>
          <p:cNvGrpSpPr/>
          <p:nvPr/>
        </p:nvGrpSpPr>
        <p:grpSpPr>
          <a:xfrm>
            <a:off x="7093257" y="62224"/>
            <a:ext cx="1965169" cy="393600"/>
            <a:chOff x="875144" y="682049"/>
            <a:chExt cx="2953792" cy="524578"/>
          </a:xfrm>
        </p:grpSpPr>
        <p:sp>
          <p:nvSpPr>
            <p:cNvPr id="8" name="Arrow: Pentagon 7">
              <a:extLst>
                <a:ext uri="{FF2B5EF4-FFF2-40B4-BE49-F238E27FC236}">
                  <a16:creationId xmlns:a16="http://schemas.microsoft.com/office/drawing/2014/main" id="{0A2D9560-2C45-4345-BD3C-00705E985AB7}"/>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7BEB4A33-C3A8-4C45-9B14-39390548A0FE}"/>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288645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BA052-E507-402B-90EC-BF7459495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3" name="Picture 2">
            <a:extLst>
              <a:ext uri="{FF2B5EF4-FFF2-40B4-BE49-F238E27FC236}">
                <a16:creationId xmlns:a16="http://schemas.microsoft.com/office/drawing/2014/main" id="{F03F70A2-43F9-42FD-927E-C8AAC7C738D4}"/>
              </a:ext>
            </a:extLst>
          </p:cNvPr>
          <p:cNvPicPr>
            <a:picLocks noChangeAspect="1"/>
          </p:cNvPicPr>
          <p:nvPr/>
        </p:nvPicPr>
        <p:blipFill rotWithShape="1">
          <a:blip r:embed="rId2"/>
          <a:srcRect t="5671" b="5762"/>
          <a:stretch/>
        </p:blipFill>
        <p:spPr>
          <a:xfrm>
            <a:off x="70883" y="1148316"/>
            <a:ext cx="7825563" cy="3948224"/>
          </a:xfrm>
          <a:prstGeom prst="rect">
            <a:avLst/>
          </a:prstGeom>
          <a:ln>
            <a:solidFill>
              <a:schemeClr val="tx1"/>
            </a:solidFill>
          </a:ln>
        </p:spPr>
      </p:pic>
      <p:sp>
        <p:nvSpPr>
          <p:cNvPr id="4" name="Title 1">
            <a:extLst>
              <a:ext uri="{FF2B5EF4-FFF2-40B4-BE49-F238E27FC236}">
                <a16:creationId xmlns:a16="http://schemas.microsoft.com/office/drawing/2014/main" id="{FAACD219-BCB1-4CCA-AA95-724F3F94D751}"/>
              </a:ext>
            </a:extLst>
          </p:cNvPr>
          <p:cNvSpPr txBox="1">
            <a:spLocks/>
          </p:cNvSpPr>
          <p:nvPr/>
        </p:nvSpPr>
        <p:spPr>
          <a:xfrm>
            <a:off x="241004" y="46960"/>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9</a:t>
            </a:r>
          </a:p>
        </p:txBody>
      </p:sp>
      <p:sp>
        <p:nvSpPr>
          <p:cNvPr id="5" name="Title 1">
            <a:extLst>
              <a:ext uri="{FF2B5EF4-FFF2-40B4-BE49-F238E27FC236}">
                <a16:creationId xmlns:a16="http://schemas.microsoft.com/office/drawing/2014/main" id="{8D7B87A7-0B65-4DBB-86DA-07E28EAB284C}"/>
              </a:ext>
            </a:extLst>
          </p:cNvPr>
          <p:cNvSpPr txBox="1">
            <a:spLocks/>
          </p:cNvSpPr>
          <p:nvPr/>
        </p:nvSpPr>
        <p:spPr>
          <a:xfrm>
            <a:off x="176739" y="701004"/>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sz="2400" dirty="0">
                <a:solidFill>
                  <a:schemeClr val="tx1"/>
                </a:solidFill>
              </a:rPr>
              <a:t>Depression &amp; Unemployment</a:t>
            </a:r>
          </a:p>
        </p:txBody>
      </p:sp>
      <p:pic>
        <p:nvPicPr>
          <p:cNvPr id="6146" name="Picture 2" descr="depression">
            <a:extLst>
              <a:ext uri="{FF2B5EF4-FFF2-40B4-BE49-F238E27FC236}">
                <a16:creationId xmlns:a16="http://schemas.microsoft.com/office/drawing/2014/main" id="{5BB97338-B0F0-4FD6-920E-BCFE11C92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071" y="3781887"/>
            <a:ext cx="1928046" cy="12853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22298B3-8207-4A12-95F0-955DEFE8C712}"/>
              </a:ext>
            </a:extLst>
          </p:cNvPr>
          <p:cNvGrpSpPr/>
          <p:nvPr/>
        </p:nvGrpSpPr>
        <p:grpSpPr>
          <a:xfrm>
            <a:off x="7093257" y="62224"/>
            <a:ext cx="1965169" cy="393600"/>
            <a:chOff x="875144" y="682049"/>
            <a:chExt cx="2953792" cy="524578"/>
          </a:xfrm>
        </p:grpSpPr>
        <p:sp>
          <p:nvSpPr>
            <p:cNvPr id="8" name="Arrow: Pentagon 7">
              <a:extLst>
                <a:ext uri="{FF2B5EF4-FFF2-40B4-BE49-F238E27FC236}">
                  <a16:creationId xmlns:a16="http://schemas.microsoft.com/office/drawing/2014/main" id="{D1C96FF1-4E60-4188-8FC5-69EAEFD33DEB}"/>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3A2D6628-F635-4C12-BCA1-ED49917BC35E}"/>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297491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9DF738-D9C6-4A51-A5AB-7805065117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Title 1">
            <a:extLst>
              <a:ext uri="{FF2B5EF4-FFF2-40B4-BE49-F238E27FC236}">
                <a16:creationId xmlns:a16="http://schemas.microsoft.com/office/drawing/2014/main" id="{EB9C40F4-6933-42BA-862C-C86C2462F29A}"/>
              </a:ext>
            </a:extLst>
          </p:cNvPr>
          <p:cNvSpPr txBox="1">
            <a:spLocks/>
          </p:cNvSpPr>
          <p:nvPr/>
        </p:nvSpPr>
        <p:spPr>
          <a:xfrm>
            <a:off x="289984" y="106803"/>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10</a:t>
            </a:r>
          </a:p>
        </p:txBody>
      </p:sp>
      <p:pic>
        <p:nvPicPr>
          <p:cNvPr id="5" name="Picture 4">
            <a:extLst>
              <a:ext uri="{FF2B5EF4-FFF2-40B4-BE49-F238E27FC236}">
                <a16:creationId xmlns:a16="http://schemas.microsoft.com/office/drawing/2014/main" id="{C1C37AE7-D68F-47A5-8B8E-D04BDDA8AD04}"/>
              </a:ext>
            </a:extLst>
          </p:cNvPr>
          <p:cNvPicPr>
            <a:picLocks noChangeAspect="1"/>
          </p:cNvPicPr>
          <p:nvPr/>
        </p:nvPicPr>
        <p:blipFill rotWithShape="1">
          <a:blip r:embed="rId3"/>
          <a:srcRect r="24218"/>
          <a:stretch/>
        </p:blipFill>
        <p:spPr>
          <a:xfrm>
            <a:off x="106326" y="729330"/>
            <a:ext cx="4260111" cy="3100767"/>
          </a:xfrm>
          <a:prstGeom prst="rect">
            <a:avLst/>
          </a:prstGeom>
          <a:ln>
            <a:solidFill>
              <a:schemeClr val="tx1"/>
            </a:solidFill>
          </a:ln>
        </p:spPr>
      </p:pic>
      <p:pic>
        <p:nvPicPr>
          <p:cNvPr id="6" name="Picture 5">
            <a:extLst>
              <a:ext uri="{FF2B5EF4-FFF2-40B4-BE49-F238E27FC236}">
                <a16:creationId xmlns:a16="http://schemas.microsoft.com/office/drawing/2014/main" id="{A06A6D27-02B0-4B63-A4A4-F2EAD3BDA5FB}"/>
              </a:ext>
            </a:extLst>
          </p:cNvPr>
          <p:cNvPicPr>
            <a:picLocks noChangeAspect="1"/>
          </p:cNvPicPr>
          <p:nvPr/>
        </p:nvPicPr>
        <p:blipFill rotWithShape="1">
          <a:blip r:embed="rId4"/>
          <a:srcRect t="2146" r="5000"/>
          <a:stretch/>
        </p:blipFill>
        <p:spPr>
          <a:xfrm>
            <a:off x="4550095" y="639192"/>
            <a:ext cx="4402989" cy="2072518"/>
          </a:xfrm>
          <a:prstGeom prst="rect">
            <a:avLst/>
          </a:prstGeom>
          <a:ln>
            <a:solidFill>
              <a:schemeClr val="tx1"/>
            </a:solidFill>
          </a:ln>
        </p:spPr>
      </p:pic>
      <p:pic>
        <p:nvPicPr>
          <p:cNvPr id="4098" name="Picture 2">
            <a:extLst>
              <a:ext uri="{FF2B5EF4-FFF2-40B4-BE49-F238E27FC236}">
                <a16:creationId xmlns:a16="http://schemas.microsoft.com/office/drawing/2014/main" id="{3422AB64-D9A0-42E8-BDE9-49AA51948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434" y="3953879"/>
            <a:ext cx="1643543" cy="10537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346F2DE-80B5-4476-975C-2D8452BF8D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6335" y="3076623"/>
            <a:ext cx="2892399" cy="193104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Quit smoking, every minute counts illustration">
            <a:extLst>
              <a:ext uri="{FF2B5EF4-FFF2-40B4-BE49-F238E27FC236}">
                <a16:creationId xmlns:a16="http://schemas.microsoft.com/office/drawing/2014/main" id="{C503F7A1-23D1-4AF0-8115-F9E2CE65F96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11" t="13653" b="26072"/>
          <a:stretch/>
        </p:blipFill>
        <p:spPr bwMode="auto">
          <a:xfrm>
            <a:off x="2601433" y="3905627"/>
            <a:ext cx="2700340" cy="113107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7E80D46-6D41-4278-8D67-CBDBE6E648E5}"/>
              </a:ext>
            </a:extLst>
          </p:cNvPr>
          <p:cNvGrpSpPr/>
          <p:nvPr/>
        </p:nvGrpSpPr>
        <p:grpSpPr>
          <a:xfrm>
            <a:off x="7093257" y="62224"/>
            <a:ext cx="1965169" cy="393600"/>
            <a:chOff x="875144" y="682049"/>
            <a:chExt cx="2953792" cy="524578"/>
          </a:xfrm>
        </p:grpSpPr>
        <p:sp>
          <p:nvSpPr>
            <p:cNvPr id="10" name="Arrow: Pentagon 9">
              <a:extLst>
                <a:ext uri="{FF2B5EF4-FFF2-40B4-BE49-F238E27FC236}">
                  <a16:creationId xmlns:a16="http://schemas.microsoft.com/office/drawing/2014/main" id="{64430E2A-62AE-4447-99E8-CE17ACFED8D3}"/>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Pentagon 4">
              <a:extLst>
                <a:ext uri="{FF2B5EF4-FFF2-40B4-BE49-F238E27FC236}">
                  <a16:creationId xmlns:a16="http://schemas.microsoft.com/office/drawing/2014/main" id="{56C57CA3-518B-44FC-A209-60BAEE5F9A79}"/>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71879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514800" y="2025550"/>
            <a:ext cx="8114400" cy="655800"/>
          </a:xfrm>
        </p:spPr>
        <p:txBody>
          <a:bodyPr/>
          <a:lstStyle/>
          <a:p>
            <a:r>
              <a:rPr lang="en-IN" dirty="0"/>
              <a:t>Illinois County Data</a:t>
            </a:r>
          </a:p>
        </p:txBody>
      </p:sp>
      <p:graphicFrame>
        <p:nvGraphicFramePr>
          <p:cNvPr id="4" name="Diagram 3">
            <a:extLst>
              <a:ext uri="{FF2B5EF4-FFF2-40B4-BE49-F238E27FC236}">
                <a16:creationId xmlns:a16="http://schemas.microsoft.com/office/drawing/2014/main" id="{5715B6E4-826E-4BA0-AC5F-D7F9D6A40ADB}"/>
              </a:ext>
            </a:extLst>
          </p:cNvPr>
          <p:cNvGraphicFramePr/>
          <p:nvPr>
            <p:extLst>
              <p:ext uri="{D42A27DB-BD31-4B8C-83A1-F6EECF244321}">
                <p14:modId xmlns:p14="http://schemas.microsoft.com/office/powerpoint/2010/main" val="2713997533"/>
              </p:ext>
            </p:extLst>
          </p:nvPr>
        </p:nvGraphicFramePr>
        <p:xfrm>
          <a:off x="4848643" y="727942"/>
          <a:ext cx="4441793" cy="3251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4643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7;p14">
            <a:extLst>
              <a:ext uri="{FF2B5EF4-FFF2-40B4-BE49-F238E27FC236}">
                <a16:creationId xmlns:a16="http://schemas.microsoft.com/office/drawing/2014/main" id="{6F3D1777-AAF0-40FF-B0FC-B1C3548A8C2E}"/>
              </a:ext>
            </a:extLst>
          </p:cNvPr>
          <p:cNvSpPr txBox="1">
            <a:spLocks noGrp="1"/>
          </p:cNvSpPr>
          <p:nvPr>
            <p:ph type="ctrTitle" idx="4294967295"/>
          </p:nvPr>
        </p:nvSpPr>
        <p:spPr>
          <a:xfrm>
            <a:off x="0" y="1949450"/>
            <a:ext cx="8956675" cy="83661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4400" dirty="0">
                <a:solidFill>
                  <a:schemeClr val="accent6">
                    <a:lumMod val="20000"/>
                    <a:lumOff val="80000"/>
                  </a:schemeClr>
                </a:solidFill>
              </a:rPr>
              <a:t>Illinois County Data</a:t>
            </a:r>
            <a:endParaRPr sz="4400" dirty="0">
              <a:solidFill>
                <a:schemeClr val="accent6">
                  <a:lumMod val="20000"/>
                  <a:lumOff val="80000"/>
                </a:schemeClr>
              </a:solidFill>
            </a:endParaRPr>
          </a:p>
        </p:txBody>
      </p:sp>
      <p:sp>
        <p:nvSpPr>
          <p:cNvPr id="5" name="TextBox 4">
            <a:extLst>
              <a:ext uri="{FF2B5EF4-FFF2-40B4-BE49-F238E27FC236}">
                <a16:creationId xmlns:a16="http://schemas.microsoft.com/office/drawing/2014/main" id="{E263459A-24B5-414D-8499-BE13E6CC6DE0}"/>
              </a:ext>
            </a:extLst>
          </p:cNvPr>
          <p:cNvSpPr txBox="1"/>
          <p:nvPr/>
        </p:nvSpPr>
        <p:spPr>
          <a:xfrm>
            <a:off x="107668" y="2962489"/>
            <a:ext cx="8872025" cy="307777"/>
          </a:xfrm>
          <a:prstGeom prst="rect">
            <a:avLst/>
          </a:prstGeom>
          <a:noFill/>
        </p:spPr>
        <p:txBody>
          <a:bodyPr wrap="square" rtlCol="0">
            <a:spAutoFit/>
          </a:bodyPr>
          <a:lstStyle/>
          <a:p>
            <a:endParaRPr lang="en-IN" dirty="0">
              <a:solidFill>
                <a:schemeClr val="bg1"/>
              </a:solidFill>
            </a:endParaRPr>
          </a:p>
        </p:txBody>
      </p:sp>
      <p:pic>
        <p:nvPicPr>
          <p:cNvPr id="3" name="Picture 2" descr="A picture containing comb&#10;&#10;Description automatically generated">
            <a:extLst>
              <a:ext uri="{FF2B5EF4-FFF2-40B4-BE49-F238E27FC236}">
                <a16:creationId xmlns:a16="http://schemas.microsoft.com/office/drawing/2014/main" id="{566DD3E9-AAB8-4AA1-B8FE-BB806ED152DA}"/>
              </a:ext>
            </a:extLst>
          </p:cNvPr>
          <p:cNvPicPr>
            <a:picLocks noChangeAspect="1"/>
          </p:cNvPicPr>
          <p:nvPr/>
        </p:nvPicPr>
        <p:blipFill>
          <a:blip r:embed="rId2"/>
          <a:stretch>
            <a:fillRect/>
          </a:stretch>
        </p:blipFill>
        <p:spPr>
          <a:xfrm>
            <a:off x="5936456" y="-20043"/>
            <a:ext cx="3207544" cy="1796980"/>
          </a:xfrm>
          <a:prstGeom prst="rect">
            <a:avLst/>
          </a:prstGeom>
        </p:spPr>
      </p:pic>
      <p:pic>
        <p:nvPicPr>
          <p:cNvPr id="7" name="Picture 6" descr="A picture containing comb&#10;&#10;Description automatically generated">
            <a:extLst>
              <a:ext uri="{FF2B5EF4-FFF2-40B4-BE49-F238E27FC236}">
                <a16:creationId xmlns:a16="http://schemas.microsoft.com/office/drawing/2014/main" id="{0EDD1243-E066-46AB-AC0A-EB99CA525A26}"/>
              </a:ext>
            </a:extLst>
          </p:cNvPr>
          <p:cNvPicPr>
            <a:picLocks noChangeAspect="1"/>
          </p:cNvPicPr>
          <p:nvPr/>
        </p:nvPicPr>
        <p:blipFill>
          <a:blip r:embed="rId3"/>
          <a:stretch>
            <a:fillRect/>
          </a:stretch>
        </p:blipFill>
        <p:spPr>
          <a:xfrm>
            <a:off x="0" y="2866893"/>
            <a:ext cx="2285999" cy="2286990"/>
          </a:xfrm>
          <a:prstGeom prst="rect">
            <a:avLst/>
          </a:prstGeom>
        </p:spPr>
      </p:pic>
      <p:pic>
        <p:nvPicPr>
          <p:cNvPr id="9" name="Picture 8" descr="A picture containing pencil, room&#10;&#10;Description automatically generated">
            <a:extLst>
              <a:ext uri="{FF2B5EF4-FFF2-40B4-BE49-F238E27FC236}">
                <a16:creationId xmlns:a16="http://schemas.microsoft.com/office/drawing/2014/main" id="{ACEEA169-2CD7-44A6-B1CF-75F17393B56E}"/>
              </a:ext>
            </a:extLst>
          </p:cNvPr>
          <p:cNvPicPr>
            <a:picLocks noChangeAspect="1"/>
          </p:cNvPicPr>
          <p:nvPr/>
        </p:nvPicPr>
        <p:blipFill>
          <a:blip r:embed="rId4"/>
          <a:stretch>
            <a:fillRect/>
          </a:stretch>
        </p:blipFill>
        <p:spPr>
          <a:xfrm>
            <a:off x="4529137" y="2866893"/>
            <a:ext cx="2328863" cy="227660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5253C2B-9308-4F4F-9C7C-834A0C9BC88C}"/>
              </a:ext>
            </a:extLst>
          </p:cNvPr>
          <p:cNvPicPr>
            <a:picLocks noChangeAspect="1"/>
          </p:cNvPicPr>
          <p:nvPr/>
        </p:nvPicPr>
        <p:blipFill>
          <a:blip r:embed="rId5"/>
          <a:stretch>
            <a:fillRect/>
          </a:stretch>
        </p:blipFill>
        <p:spPr>
          <a:xfrm>
            <a:off x="6858000" y="2870961"/>
            <a:ext cx="2285999" cy="2286990"/>
          </a:xfrm>
          <a:prstGeom prst="rect">
            <a:avLst/>
          </a:prstGeom>
        </p:spPr>
      </p:pic>
      <p:pic>
        <p:nvPicPr>
          <p:cNvPr id="13" name="Picture 12" descr="A picture containing comb&#10;&#10;Description automatically generated">
            <a:extLst>
              <a:ext uri="{FF2B5EF4-FFF2-40B4-BE49-F238E27FC236}">
                <a16:creationId xmlns:a16="http://schemas.microsoft.com/office/drawing/2014/main" id="{30D992C6-D524-430D-ABD3-50499D016542}"/>
              </a:ext>
            </a:extLst>
          </p:cNvPr>
          <p:cNvPicPr>
            <a:picLocks noChangeAspect="1"/>
          </p:cNvPicPr>
          <p:nvPr/>
        </p:nvPicPr>
        <p:blipFill>
          <a:blip r:embed="rId6"/>
          <a:stretch>
            <a:fillRect/>
          </a:stretch>
        </p:blipFill>
        <p:spPr>
          <a:xfrm>
            <a:off x="-1" y="-20043"/>
            <a:ext cx="2841012" cy="1796980"/>
          </a:xfrm>
          <a:prstGeom prst="rect">
            <a:avLst/>
          </a:prstGeom>
        </p:spPr>
      </p:pic>
      <p:pic>
        <p:nvPicPr>
          <p:cNvPr id="15" name="Picture 14" descr="A picture containing comb&#10;&#10;Description automatically generated">
            <a:extLst>
              <a:ext uri="{FF2B5EF4-FFF2-40B4-BE49-F238E27FC236}">
                <a16:creationId xmlns:a16="http://schemas.microsoft.com/office/drawing/2014/main" id="{CB1114F7-AE1B-4CC7-B156-E1391AD922C4}"/>
              </a:ext>
            </a:extLst>
          </p:cNvPr>
          <p:cNvPicPr>
            <a:picLocks noChangeAspect="1"/>
          </p:cNvPicPr>
          <p:nvPr/>
        </p:nvPicPr>
        <p:blipFill>
          <a:blip r:embed="rId7"/>
          <a:stretch>
            <a:fillRect/>
          </a:stretch>
        </p:blipFill>
        <p:spPr>
          <a:xfrm>
            <a:off x="2285999" y="2857950"/>
            <a:ext cx="2243137" cy="2294491"/>
          </a:xfrm>
          <a:prstGeom prst="rect">
            <a:avLst/>
          </a:prstGeom>
        </p:spPr>
      </p:pic>
      <p:pic>
        <p:nvPicPr>
          <p:cNvPr id="17" name="Picture 16" descr="A close up of a logo&#10;&#10;Description automatically generated">
            <a:extLst>
              <a:ext uri="{FF2B5EF4-FFF2-40B4-BE49-F238E27FC236}">
                <a16:creationId xmlns:a16="http://schemas.microsoft.com/office/drawing/2014/main" id="{7615B23F-E924-4A32-B999-6E9F44DBF96E}"/>
              </a:ext>
            </a:extLst>
          </p:cNvPr>
          <p:cNvPicPr>
            <a:picLocks noChangeAspect="1"/>
          </p:cNvPicPr>
          <p:nvPr/>
        </p:nvPicPr>
        <p:blipFill>
          <a:blip r:embed="rId8"/>
          <a:stretch>
            <a:fillRect/>
          </a:stretch>
        </p:blipFill>
        <p:spPr>
          <a:xfrm>
            <a:off x="2841011" y="-16303"/>
            <a:ext cx="3095445" cy="1787953"/>
          </a:xfrm>
          <a:prstGeom prst="rect">
            <a:avLst/>
          </a:prstGeom>
        </p:spPr>
      </p:pic>
    </p:spTree>
    <p:extLst>
      <p:ext uri="{BB962C8B-B14F-4D97-AF65-F5344CB8AC3E}">
        <p14:creationId xmlns:p14="http://schemas.microsoft.com/office/powerpoint/2010/main" val="95699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47;p14">
            <a:extLst>
              <a:ext uri="{FF2B5EF4-FFF2-40B4-BE49-F238E27FC236}">
                <a16:creationId xmlns:a16="http://schemas.microsoft.com/office/drawing/2014/main" id="{9B978C2C-EC75-41B6-BDC9-DD8EBD56FE8B}"/>
              </a:ext>
            </a:extLst>
          </p:cNvPr>
          <p:cNvSpPr txBox="1">
            <a:spLocks/>
          </p:cNvSpPr>
          <p:nvPr/>
        </p:nvSpPr>
        <p:spPr>
          <a:xfrm>
            <a:off x="129843" y="115027"/>
            <a:ext cx="6599431" cy="44448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800" dirty="0">
                <a:solidFill>
                  <a:schemeClr val="bg1"/>
                </a:solidFill>
              </a:rPr>
              <a:t>Main Takeaway from Illinois Data EDA</a:t>
            </a:r>
          </a:p>
        </p:txBody>
      </p:sp>
      <p:sp>
        <p:nvSpPr>
          <p:cNvPr id="11" name="TextBox 10">
            <a:extLst>
              <a:ext uri="{FF2B5EF4-FFF2-40B4-BE49-F238E27FC236}">
                <a16:creationId xmlns:a16="http://schemas.microsoft.com/office/drawing/2014/main" id="{4736E174-0045-44D7-AA84-57CEB2877796}"/>
              </a:ext>
            </a:extLst>
          </p:cNvPr>
          <p:cNvSpPr txBox="1"/>
          <p:nvPr/>
        </p:nvSpPr>
        <p:spPr>
          <a:xfrm>
            <a:off x="372863" y="907256"/>
            <a:ext cx="8528250" cy="353943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GB" dirty="0">
                <a:solidFill>
                  <a:schemeClr val="bg1"/>
                </a:solidFill>
              </a:rPr>
              <a:t>According to the plots of smokers, unhealthy diets, no exercise, diabetes, high BP etc sorted by increasing order; Counties like Jackson and Du Page appear have healthier habits among the population while counties like Jefferson and Morgan lie on the unhealthier side of almost every chart with higher number of individuals indulging in poor habits. Cook, Knox and Madison appear to lie on the middle range.</a:t>
            </a: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r>
              <a:rPr lang="en-GB" dirty="0">
                <a:solidFill>
                  <a:schemeClr val="bg1"/>
                </a:solidFill>
              </a:rPr>
              <a:t>As expected, the counties with fewer physicians per 100k population appear to have more uninsured individuals in that County with 2 outliers, Jackson and Cook. </a:t>
            </a: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r>
              <a:rPr lang="en-GB" dirty="0">
                <a:solidFill>
                  <a:schemeClr val="bg1"/>
                </a:solidFill>
              </a:rPr>
              <a:t>The number of healthcare staff per population in a County could reveal more about the health of the individuals and total deaths, which is why that was chosen as a factor for modelling an unsupervised clustering algorithm.</a:t>
            </a: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r>
              <a:rPr lang="en-GB" dirty="0">
                <a:solidFill>
                  <a:schemeClr val="bg1"/>
                </a:solidFill>
              </a:rPr>
              <a:t>Another important aspect of a healthy population is to focus on lowering the infant mortality rate. A pipeline of ML models and optimization would be required to efficiently understand the indirect factors affecting it.</a:t>
            </a:r>
            <a:endParaRPr lang="en-US" dirty="0">
              <a:solidFill>
                <a:schemeClr val="bg1"/>
              </a:solidFill>
            </a:endParaRPr>
          </a:p>
        </p:txBody>
      </p:sp>
      <p:grpSp>
        <p:nvGrpSpPr>
          <p:cNvPr id="4" name="Group 3">
            <a:extLst>
              <a:ext uri="{FF2B5EF4-FFF2-40B4-BE49-F238E27FC236}">
                <a16:creationId xmlns:a16="http://schemas.microsoft.com/office/drawing/2014/main" id="{A4A8771F-8866-4883-ABE1-83A15076EF69}"/>
              </a:ext>
            </a:extLst>
          </p:cNvPr>
          <p:cNvGrpSpPr/>
          <p:nvPr/>
        </p:nvGrpSpPr>
        <p:grpSpPr>
          <a:xfrm>
            <a:off x="6871316" y="208803"/>
            <a:ext cx="2179813" cy="350703"/>
            <a:chOff x="875144" y="1363218"/>
            <a:chExt cx="2953792" cy="524578"/>
          </a:xfrm>
        </p:grpSpPr>
        <p:sp>
          <p:nvSpPr>
            <p:cNvPr id="5" name="Arrow: Pentagon 4">
              <a:extLst>
                <a:ext uri="{FF2B5EF4-FFF2-40B4-BE49-F238E27FC236}">
                  <a16:creationId xmlns:a16="http://schemas.microsoft.com/office/drawing/2014/main" id="{29DDBC30-5384-4CA5-9F36-000A51A8950C}"/>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Arrow: Pentagon 4">
              <a:extLst>
                <a:ext uri="{FF2B5EF4-FFF2-40B4-BE49-F238E27FC236}">
                  <a16:creationId xmlns:a16="http://schemas.microsoft.com/office/drawing/2014/main" id="{35E4023E-E5F6-431B-8888-6237AFB3F22C}"/>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2618686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59CAC0-93CA-4A02-8949-D3D6EC37CF54}"/>
              </a:ext>
            </a:extLst>
          </p:cNvPr>
          <p:cNvSpPr txBox="1"/>
          <p:nvPr/>
        </p:nvSpPr>
        <p:spPr>
          <a:xfrm>
            <a:off x="0" y="0"/>
            <a:ext cx="8572500" cy="646331"/>
          </a:xfrm>
          <a:prstGeom prst="rect">
            <a:avLst/>
          </a:prstGeom>
          <a:noFill/>
        </p:spPr>
        <p:txBody>
          <a:bodyPr wrap="square" rtlCol="0">
            <a:spAutoFit/>
          </a:bodyPr>
          <a:lstStyle/>
          <a:p>
            <a:r>
              <a:rPr lang="en-US" sz="3600" dirty="0">
                <a:solidFill>
                  <a:schemeClr val="tx1"/>
                </a:solidFill>
              </a:rPr>
              <a:t> Unsupervised Clustering </a:t>
            </a:r>
          </a:p>
        </p:txBody>
      </p:sp>
      <p:sp>
        <p:nvSpPr>
          <p:cNvPr id="5" name="TextBox 4">
            <a:extLst>
              <a:ext uri="{FF2B5EF4-FFF2-40B4-BE49-F238E27FC236}">
                <a16:creationId xmlns:a16="http://schemas.microsoft.com/office/drawing/2014/main" id="{073E6F84-01BA-4023-8A23-3AC7F7B1D404}"/>
              </a:ext>
            </a:extLst>
          </p:cNvPr>
          <p:cNvSpPr txBox="1"/>
          <p:nvPr/>
        </p:nvSpPr>
        <p:spPr>
          <a:xfrm>
            <a:off x="5422106" y="807244"/>
            <a:ext cx="3614738" cy="3970318"/>
          </a:xfrm>
          <a:prstGeom prst="rect">
            <a:avLst/>
          </a:prstGeom>
          <a:noFill/>
        </p:spPr>
        <p:txBody>
          <a:bodyPr wrap="square" rtlCol="0">
            <a:spAutoFit/>
          </a:bodyPr>
          <a:lstStyle/>
          <a:p>
            <a:pPr marL="285750" indent="-285750">
              <a:buClrTx/>
              <a:buFont typeface="Arial" panose="020B0604020202020204" pitchFamily="34" charset="0"/>
              <a:buChar char="•"/>
            </a:pPr>
            <a:r>
              <a:rPr lang="en-US" dirty="0">
                <a:solidFill>
                  <a:schemeClr val="tx1"/>
                </a:solidFill>
              </a:rPr>
              <a:t>Taking the number of deaths from the Demographics data and comparing it to the number of physicians per 100k in the County data of Illinois, we arrive at the conclusion that the high death rate is due to lack of medical staff. Hence healthcare agencies need to focus on staffing the counties listed on the higher end of death rates.</a:t>
            </a:r>
          </a:p>
          <a:p>
            <a:pPr marL="285750" indent="-285750">
              <a:buClrTx/>
              <a:buFont typeface="Arial" panose="020B0604020202020204" pitchFamily="34" charset="0"/>
              <a:buChar char="•"/>
            </a:pPr>
            <a:endParaRPr lang="en-US" dirty="0">
              <a:solidFill>
                <a:schemeClr val="tx1"/>
              </a:solidFill>
            </a:endParaRPr>
          </a:p>
          <a:p>
            <a:pPr marL="285750" indent="-285750">
              <a:buClrTx/>
              <a:buFont typeface="Arial" panose="020B0604020202020204" pitchFamily="34" charset="0"/>
              <a:buChar char="•"/>
            </a:pPr>
            <a:r>
              <a:rPr lang="en-US" dirty="0">
                <a:solidFill>
                  <a:schemeClr val="tx1"/>
                </a:solidFill>
              </a:rPr>
              <a:t>The clustering algorithm has clustered the data with plenty of outliers, indicating that lack of medical staffing is not the only reason for a high or low death rate.</a:t>
            </a:r>
          </a:p>
          <a:p>
            <a:pPr marL="285750" indent="-285750">
              <a:buClrTx/>
              <a:buFont typeface="Arial" panose="020B0604020202020204" pitchFamily="34" charset="0"/>
              <a:buChar char="•"/>
            </a:pPr>
            <a:r>
              <a:rPr lang="en-US" dirty="0">
                <a:solidFill>
                  <a:schemeClr val="tx1"/>
                </a:solidFill>
              </a:rPr>
              <a:t>A robust ensemble model will be more accurate in predicting the leading factors affecting death rate.</a:t>
            </a:r>
          </a:p>
        </p:txBody>
      </p:sp>
      <p:pic>
        <p:nvPicPr>
          <p:cNvPr id="7" name="Picture 6" descr="A picture containing comb&#10;&#10;Description automatically generated">
            <a:extLst>
              <a:ext uri="{FF2B5EF4-FFF2-40B4-BE49-F238E27FC236}">
                <a16:creationId xmlns:a16="http://schemas.microsoft.com/office/drawing/2014/main" id="{B0CC4C41-AB0C-4B72-960A-935518511E29}"/>
              </a:ext>
            </a:extLst>
          </p:cNvPr>
          <p:cNvPicPr>
            <a:picLocks noChangeAspect="1"/>
          </p:cNvPicPr>
          <p:nvPr/>
        </p:nvPicPr>
        <p:blipFill>
          <a:blip r:embed="rId2"/>
          <a:stretch>
            <a:fillRect/>
          </a:stretch>
        </p:blipFill>
        <p:spPr>
          <a:xfrm>
            <a:off x="257452" y="700088"/>
            <a:ext cx="5164654" cy="2185988"/>
          </a:xfrm>
          <a:prstGeom prst="rect">
            <a:avLst/>
          </a:prstGeom>
        </p:spPr>
      </p:pic>
      <p:pic>
        <p:nvPicPr>
          <p:cNvPr id="9" name="Picture 8" descr="A picture containing photo, white, computer, different&#10;&#10;Description automatically generated">
            <a:extLst>
              <a:ext uri="{FF2B5EF4-FFF2-40B4-BE49-F238E27FC236}">
                <a16:creationId xmlns:a16="http://schemas.microsoft.com/office/drawing/2014/main" id="{C63ABAEC-D70A-43DB-9E40-6554C0C5792F}"/>
              </a:ext>
            </a:extLst>
          </p:cNvPr>
          <p:cNvPicPr>
            <a:picLocks noChangeAspect="1"/>
          </p:cNvPicPr>
          <p:nvPr/>
        </p:nvPicPr>
        <p:blipFill>
          <a:blip r:embed="rId3"/>
          <a:stretch>
            <a:fillRect/>
          </a:stretch>
        </p:blipFill>
        <p:spPr>
          <a:xfrm>
            <a:off x="257451" y="2993232"/>
            <a:ext cx="5164654" cy="1933875"/>
          </a:xfrm>
          <a:prstGeom prst="rect">
            <a:avLst/>
          </a:prstGeom>
        </p:spPr>
      </p:pic>
      <p:grpSp>
        <p:nvGrpSpPr>
          <p:cNvPr id="11" name="Group 10">
            <a:extLst>
              <a:ext uri="{FF2B5EF4-FFF2-40B4-BE49-F238E27FC236}">
                <a16:creationId xmlns:a16="http://schemas.microsoft.com/office/drawing/2014/main" id="{021AF285-56EE-495C-B28B-304199085CD1}"/>
              </a:ext>
            </a:extLst>
          </p:cNvPr>
          <p:cNvGrpSpPr/>
          <p:nvPr/>
        </p:nvGrpSpPr>
        <p:grpSpPr>
          <a:xfrm>
            <a:off x="6871316" y="208803"/>
            <a:ext cx="2179813" cy="350703"/>
            <a:chOff x="875144" y="1363218"/>
            <a:chExt cx="2953792" cy="524578"/>
          </a:xfrm>
        </p:grpSpPr>
        <p:sp>
          <p:nvSpPr>
            <p:cNvPr id="12" name="Arrow: Pentagon 11">
              <a:extLst>
                <a:ext uri="{FF2B5EF4-FFF2-40B4-BE49-F238E27FC236}">
                  <a16:creationId xmlns:a16="http://schemas.microsoft.com/office/drawing/2014/main" id="{9251F47A-6DE1-4D52-A2A0-DFDEC1AE71E8}"/>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Arrow: Pentagon 4">
              <a:extLst>
                <a:ext uri="{FF2B5EF4-FFF2-40B4-BE49-F238E27FC236}">
                  <a16:creationId xmlns:a16="http://schemas.microsoft.com/office/drawing/2014/main" id="{83FB89A0-2E78-4CA8-9F50-7815CB1E8F52}"/>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134563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C3B896-5CE6-488D-B9C3-8A76ED187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graphicFrame>
        <p:nvGraphicFramePr>
          <p:cNvPr id="3" name="Diagram 2">
            <a:extLst>
              <a:ext uri="{FF2B5EF4-FFF2-40B4-BE49-F238E27FC236}">
                <a16:creationId xmlns:a16="http://schemas.microsoft.com/office/drawing/2014/main" id="{5F7C1225-1788-4AD9-88FF-B950AFEDE634}"/>
              </a:ext>
            </a:extLst>
          </p:cNvPr>
          <p:cNvGraphicFramePr/>
          <p:nvPr>
            <p:extLst>
              <p:ext uri="{D42A27DB-BD31-4B8C-83A1-F6EECF244321}">
                <p14:modId xmlns:p14="http://schemas.microsoft.com/office/powerpoint/2010/main" val="4059635849"/>
              </p:ext>
            </p:extLst>
          </p:nvPr>
        </p:nvGraphicFramePr>
        <p:xfrm>
          <a:off x="4511291" y="1019144"/>
          <a:ext cx="4441793" cy="3251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147;p14">
            <a:extLst>
              <a:ext uri="{FF2B5EF4-FFF2-40B4-BE49-F238E27FC236}">
                <a16:creationId xmlns:a16="http://schemas.microsoft.com/office/drawing/2014/main" id="{71E53015-E2DB-438C-9790-1624553E98CB}"/>
              </a:ext>
            </a:extLst>
          </p:cNvPr>
          <p:cNvSpPr txBox="1">
            <a:spLocks/>
          </p:cNvSpPr>
          <p:nvPr/>
        </p:nvSpPr>
        <p:spPr>
          <a:xfrm>
            <a:off x="560430" y="0"/>
            <a:ext cx="7536005" cy="836429"/>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pPr algn="ctr"/>
            <a:r>
              <a:rPr lang="en-IN" sz="4400" dirty="0">
                <a:solidFill>
                  <a:schemeClr val="accent6">
                    <a:lumMod val="20000"/>
                    <a:lumOff val="80000"/>
                  </a:schemeClr>
                </a:solidFill>
              </a:rPr>
              <a:t>Problem Statement &amp; Introduction</a:t>
            </a:r>
          </a:p>
        </p:txBody>
      </p:sp>
      <p:sp>
        <p:nvSpPr>
          <p:cNvPr id="6" name="TextBox 5">
            <a:extLst>
              <a:ext uri="{FF2B5EF4-FFF2-40B4-BE49-F238E27FC236}">
                <a16:creationId xmlns:a16="http://schemas.microsoft.com/office/drawing/2014/main" id="{7969F82A-C190-4935-BF13-05605F004D6E}"/>
              </a:ext>
            </a:extLst>
          </p:cNvPr>
          <p:cNvSpPr txBox="1"/>
          <p:nvPr/>
        </p:nvSpPr>
        <p:spPr>
          <a:xfrm>
            <a:off x="190916" y="1090165"/>
            <a:ext cx="4726993" cy="2893100"/>
          </a:xfrm>
          <a:prstGeom prst="rect">
            <a:avLst/>
          </a:prstGeom>
          <a:noFill/>
        </p:spPr>
        <p:txBody>
          <a:bodyPr wrap="square" rtlCol="0">
            <a:spAutoFit/>
          </a:bodyPr>
          <a:lstStyle/>
          <a:p>
            <a:r>
              <a:rPr lang="en-US" b="1" dirty="0">
                <a:solidFill>
                  <a:schemeClr val="bg1"/>
                </a:solidFill>
                <a:latin typeface="Bahnschrift Condensed" panose="020B0502040204020203" pitchFamily="34" charset="0"/>
              </a:rPr>
              <a:t>Behavioral Factors:</a:t>
            </a:r>
          </a:p>
          <a:p>
            <a:r>
              <a:rPr lang="en-US" dirty="0">
                <a:solidFill>
                  <a:schemeClr val="bg1"/>
                </a:solidFill>
              </a:rPr>
              <a:t>Understand health status indicators such as obesity, tobacco use, diet, physical activity, drugs, alcohol usage and others.</a:t>
            </a:r>
          </a:p>
          <a:p>
            <a:endParaRPr lang="en-US" dirty="0">
              <a:solidFill>
                <a:schemeClr val="bg1"/>
              </a:solidFill>
            </a:endParaRPr>
          </a:p>
          <a:p>
            <a:r>
              <a:rPr lang="en-US" dirty="0">
                <a:solidFill>
                  <a:schemeClr val="bg1"/>
                </a:solidFill>
              </a:rPr>
              <a:t>Understand how they contribute and relate to leading causes of death like  heart disease, cancer etc. and determine what affects them at the county level.</a:t>
            </a:r>
          </a:p>
          <a:p>
            <a:endParaRPr lang="en-US" dirty="0">
              <a:solidFill>
                <a:schemeClr val="bg1"/>
              </a:solidFill>
            </a:endParaRPr>
          </a:p>
          <a:p>
            <a:r>
              <a:rPr lang="en-US" b="1" dirty="0">
                <a:solidFill>
                  <a:schemeClr val="bg1"/>
                </a:solidFill>
                <a:latin typeface="Bahnschrift Condensed" panose="020B0502040204020203" pitchFamily="34" charset="0"/>
              </a:rPr>
              <a:t>Predictive Modeling:</a:t>
            </a:r>
          </a:p>
          <a:p>
            <a:r>
              <a:rPr lang="en-US" dirty="0">
                <a:solidFill>
                  <a:schemeClr val="bg1"/>
                </a:solidFill>
              </a:rPr>
              <a:t>Predicting Leading causes of death - Lung Cancer, Breast Cancer, Colon Cancer, Poverty, Heart Diseases etc. </a:t>
            </a:r>
            <a:endParaRPr lang="en-IN" dirty="0">
              <a:solidFill>
                <a:schemeClr val="bg1"/>
              </a:solidFill>
            </a:endParaRPr>
          </a:p>
        </p:txBody>
      </p:sp>
    </p:spTree>
    <p:extLst>
      <p:ext uri="{BB962C8B-B14F-4D97-AF65-F5344CB8AC3E}">
        <p14:creationId xmlns:p14="http://schemas.microsoft.com/office/powerpoint/2010/main" val="3076473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01CED-00B0-4ED0-9E0C-F7F6DF60C1D1}"/>
              </a:ext>
            </a:extLst>
          </p:cNvPr>
          <p:cNvSpPr txBox="1"/>
          <p:nvPr/>
        </p:nvSpPr>
        <p:spPr>
          <a:xfrm>
            <a:off x="271463" y="64294"/>
            <a:ext cx="8743950" cy="646331"/>
          </a:xfrm>
          <a:prstGeom prst="rect">
            <a:avLst/>
          </a:prstGeom>
          <a:noFill/>
        </p:spPr>
        <p:txBody>
          <a:bodyPr wrap="square" rtlCol="0">
            <a:spAutoFit/>
          </a:bodyPr>
          <a:lstStyle/>
          <a:p>
            <a:r>
              <a:rPr lang="en-US" sz="3600" dirty="0">
                <a:solidFill>
                  <a:schemeClr val="bg1"/>
                </a:solidFill>
              </a:rPr>
              <a:t>Infant Mortality Prediction</a:t>
            </a:r>
          </a:p>
        </p:txBody>
      </p:sp>
      <p:sp>
        <p:nvSpPr>
          <p:cNvPr id="4" name="TextBox 3">
            <a:extLst>
              <a:ext uri="{FF2B5EF4-FFF2-40B4-BE49-F238E27FC236}">
                <a16:creationId xmlns:a16="http://schemas.microsoft.com/office/drawing/2014/main" id="{FB56B303-BA2B-4CF7-82EA-298A06A302F5}"/>
              </a:ext>
            </a:extLst>
          </p:cNvPr>
          <p:cNvSpPr txBox="1"/>
          <p:nvPr/>
        </p:nvSpPr>
        <p:spPr>
          <a:xfrm>
            <a:off x="321469" y="821531"/>
            <a:ext cx="8551068" cy="1384995"/>
          </a:xfrm>
          <a:prstGeom prst="rect">
            <a:avLst/>
          </a:prstGeom>
          <a:noFill/>
        </p:spPr>
        <p:txBody>
          <a:bodyPr wrap="square" rtlCol="0">
            <a:spAutoFit/>
          </a:bodyPr>
          <a:lstStyle/>
          <a:p>
            <a:r>
              <a:rPr lang="en-US" dirty="0">
                <a:solidFill>
                  <a:schemeClr val="bg1"/>
                </a:solidFill>
              </a:rPr>
              <a:t>The pipeline consists of 3 steps :</a:t>
            </a:r>
          </a:p>
          <a:p>
            <a:pPr marL="342900" indent="-342900">
              <a:buClr>
                <a:schemeClr val="bg1"/>
              </a:buClr>
              <a:buFont typeface="+mj-lt"/>
              <a:buAutoNum type="arabicPeriod"/>
            </a:pPr>
            <a:r>
              <a:rPr lang="en-US" dirty="0">
                <a:solidFill>
                  <a:schemeClr val="bg1"/>
                </a:solidFill>
              </a:rPr>
              <a:t>Clustering regions by low and high Infant mortality.</a:t>
            </a:r>
          </a:p>
          <a:p>
            <a:pPr marL="342900" indent="-342900">
              <a:buClr>
                <a:schemeClr val="bg1"/>
              </a:buClr>
              <a:buFont typeface="+mj-lt"/>
              <a:buAutoNum type="arabicPeriod"/>
            </a:pPr>
            <a:r>
              <a:rPr lang="en-US" dirty="0">
                <a:solidFill>
                  <a:schemeClr val="bg1"/>
                </a:solidFill>
              </a:rPr>
              <a:t>Running a Naïve Bayes Classifier to fit the data with features as shown to the Death Level and evaluating the model based on accuracy score given by the ratio of correct classifications.</a:t>
            </a:r>
          </a:p>
          <a:p>
            <a:pPr marL="342900" indent="-342900">
              <a:buClr>
                <a:schemeClr val="bg1"/>
              </a:buClr>
              <a:buFont typeface="+mj-lt"/>
              <a:buAutoNum type="arabicPeriod"/>
            </a:pPr>
            <a:r>
              <a:rPr lang="en-US" dirty="0">
                <a:solidFill>
                  <a:schemeClr val="bg1"/>
                </a:solidFill>
              </a:rPr>
              <a:t>Using Backward Elimination iterations to eliminate features with lesser influence to improve accuracy of classifications.</a:t>
            </a:r>
          </a:p>
        </p:txBody>
      </p:sp>
      <p:sp>
        <p:nvSpPr>
          <p:cNvPr id="8" name="TextBox 7">
            <a:extLst>
              <a:ext uri="{FF2B5EF4-FFF2-40B4-BE49-F238E27FC236}">
                <a16:creationId xmlns:a16="http://schemas.microsoft.com/office/drawing/2014/main" id="{FE741366-BEC7-41E9-9850-44219E40DD6D}"/>
              </a:ext>
            </a:extLst>
          </p:cNvPr>
          <p:cNvSpPr txBox="1"/>
          <p:nvPr/>
        </p:nvSpPr>
        <p:spPr>
          <a:xfrm>
            <a:off x="445295" y="2365801"/>
            <a:ext cx="3693319" cy="307777"/>
          </a:xfrm>
          <a:prstGeom prst="rect">
            <a:avLst/>
          </a:prstGeom>
          <a:noFill/>
        </p:spPr>
        <p:txBody>
          <a:bodyPr wrap="square" rtlCol="0">
            <a:spAutoFit/>
          </a:bodyPr>
          <a:lstStyle/>
          <a:p>
            <a:r>
              <a:rPr lang="en-US" dirty="0">
                <a:solidFill>
                  <a:schemeClr val="bg1"/>
                </a:solidFill>
              </a:rPr>
              <a:t>Initial accuracy with Illinois Data</a:t>
            </a:r>
          </a:p>
        </p:txBody>
      </p:sp>
      <p:pic>
        <p:nvPicPr>
          <p:cNvPr id="9" name="Picture 8">
            <a:extLst>
              <a:ext uri="{FF2B5EF4-FFF2-40B4-BE49-F238E27FC236}">
                <a16:creationId xmlns:a16="http://schemas.microsoft.com/office/drawing/2014/main" id="{BB1FA734-0347-4C88-B9BA-976ED3DA6DF1}"/>
              </a:ext>
            </a:extLst>
          </p:cNvPr>
          <p:cNvPicPr>
            <a:picLocks noChangeAspect="1"/>
          </p:cNvPicPr>
          <p:nvPr/>
        </p:nvPicPr>
        <p:blipFill>
          <a:blip r:embed="rId2"/>
          <a:stretch>
            <a:fillRect/>
          </a:stretch>
        </p:blipFill>
        <p:spPr>
          <a:xfrm>
            <a:off x="445295" y="2832853"/>
            <a:ext cx="7872413" cy="2131968"/>
          </a:xfrm>
          <a:prstGeom prst="rect">
            <a:avLst/>
          </a:prstGeom>
        </p:spPr>
      </p:pic>
      <p:grpSp>
        <p:nvGrpSpPr>
          <p:cNvPr id="6" name="Group 5">
            <a:extLst>
              <a:ext uri="{FF2B5EF4-FFF2-40B4-BE49-F238E27FC236}">
                <a16:creationId xmlns:a16="http://schemas.microsoft.com/office/drawing/2014/main" id="{2FED4E64-086F-41E4-A681-8DE509C832D1}"/>
              </a:ext>
            </a:extLst>
          </p:cNvPr>
          <p:cNvGrpSpPr/>
          <p:nvPr/>
        </p:nvGrpSpPr>
        <p:grpSpPr>
          <a:xfrm>
            <a:off x="6871316" y="208803"/>
            <a:ext cx="2179813" cy="350703"/>
            <a:chOff x="875144" y="1363218"/>
            <a:chExt cx="2953792" cy="524578"/>
          </a:xfrm>
        </p:grpSpPr>
        <p:sp>
          <p:nvSpPr>
            <p:cNvPr id="7" name="Arrow: Pentagon 6">
              <a:extLst>
                <a:ext uri="{FF2B5EF4-FFF2-40B4-BE49-F238E27FC236}">
                  <a16:creationId xmlns:a16="http://schemas.microsoft.com/office/drawing/2014/main" id="{929438AB-C167-4434-A11A-EF2D7CE28518}"/>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Pentagon 4">
              <a:extLst>
                <a:ext uri="{FF2B5EF4-FFF2-40B4-BE49-F238E27FC236}">
                  <a16:creationId xmlns:a16="http://schemas.microsoft.com/office/drawing/2014/main" id="{744677D0-09A2-45E0-AEC6-B77D41639629}"/>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3125560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C4A682-21E5-46B5-83C9-034AC646AED6}"/>
              </a:ext>
            </a:extLst>
          </p:cNvPr>
          <p:cNvPicPr>
            <a:picLocks noChangeAspect="1"/>
          </p:cNvPicPr>
          <p:nvPr/>
        </p:nvPicPr>
        <p:blipFill>
          <a:blip r:embed="rId2"/>
          <a:stretch>
            <a:fillRect/>
          </a:stretch>
        </p:blipFill>
        <p:spPr>
          <a:xfrm>
            <a:off x="0" y="-1"/>
            <a:ext cx="4715102" cy="2664619"/>
          </a:xfrm>
          <a:prstGeom prst="rect">
            <a:avLst/>
          </a:prstGeom>
        </p:spPr>
      </p:pic>
      <p:sp>
        <p:nvSpPr>
          <p:cNvPr id="3" name="TextBox 2">
            <a:extLst>
              <a:ext uri="{FF2B5EF4-FFF2-40B4-BE49-F238E27FC236}">
                <a16:creationId xmlns:a16="http://schemas.microsoft.com/office/drawing/2014/main" id="{3804BFEC-E20D-441D-ADF4-FC2A7FB2B3F0}"/>
              </a:ext>
            </a:extLst>
          </p:cNvPr>
          <p:cNvSpPr txBox="1"/>
          <p:nvPr/>
        </p:nvSpPr>
        <p:spPr>
          <a:xfrm>
            <a:off x="4944862" y="894903"/>
            <a:ext cx="3468400" cy="353943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The significance level is taken as 0.05. It appears that only the features Low Birth Weight and Very Low Birth Weight have an effect on the infant mortality for counties in Illinois after 5 iterations. This will change from State to State. Hence it is important to run this on different States to see which features have most impact which is a useful insight to healthcare agencies.</a:t>
            </a:r>
          </a:p>
          <a:p>
            <a:pPr>
              <a:buClr>
                <a:schemeClr val="bg1"/>
              </a:buCl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Low Birth Weight in turn could be a result of poor prenatal care for pregnant women or food insecurity amongst the population which results in malnutrition in mothers.</a:t>
            </a:r>
          </a:p>
        </p:txBody>
      </p:sp>
      <p:pic>
        <p:nvPicPr>
          <p:cNvPr id="4" name="Picture 3">
            <a:extLst>
              <a:ext uri="{FF2B5EF4-FFF2-40B4-BE49-F238E27FC236}">
                <a16:creationId xmlns:a16="http://schemas.microsoft.com/office/drawing/2014/main" id="{55013C61-2BE7-4C3E-BDD8-00F47B015D2C}"/>
              </a:ext>
            </a:extLst>
          </p:cNvPr>
          <p:cNvPicPr>
            <a:picLocks noChangeAspect="1"/>
          </p:cNvPicPr>
          <p:nvPr/>
        </p:nvPicPr>
        <p:blipFill>
          <a:blip r:embed="rId3"/>
          <a:stretch>
            <a:fillRect/>
          </a:stretch>
        </p:blipFill>
        <p:spPr>
          <a:xfrm>
            <a:off x="0" y="2750344"/>
            <a:ext cx="4715102" cy="2325073"/>
          </a:xfrm>
          <a:prstGeom prst="rect">
            <a:avLst/>
          </a:prstGeom>
        </p:spPr>
      </p:pic>
      <p:grpSp>
        <p:nvGrpSpPr>
          <p:cNvPr id="5" name="Group 4">
            <a:extLst>
              <a:ext uri="{FF2B5EF4-FFF2-40B4-BE49-F238E27FC236}">
                <a16:creationId xmlns:a16="http://schemas.microsoft.com/office/drawing/2014/main" id="{05273DC6-E977-4595-9792-077D9BE22C5F}"/>
              </a:ext>
            </a:extLst>
          </p:cNvPr>
          <p:cNvGrpSpPr/>
          <p:nvPr/>
        </p:nvGrpSpPr>
        <p:grpSpPr>
          <a:xfrm>
            <a:off x="6871316" y="208803"/>
            <a:ext cx="2179813" cy="350703"/>
            <a:chOff x="875144" y="1363218"/>
            <a:chExt cx="2953792" cy="524578"/>
          </a:xfrm>
        </p:grpSpPr>
        <p:sp>
          <p:nvSpPr>
            <p:cNvPr id="6" name="Arrow: Pentagon 5">
              <a:extLst>
                <a:ext uri="{FF2B5EF4-FFF2-40B4-BE49-F238E27FC236}">
                  <a16:creationId xmlns:a16="http://schemas.microsoft.com/office/drawing/2014/main" id="{56C6F6B8-117E-496F-90F5-110A9EBAF543}"/>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Arrow: Pentagon 4">
              <a:extLst>
                <a:ext uri="{FF2B5EF4-FFF2-40B4-BE49-F238E27FC236}">
                  <a16:creationId xmlns:a16="http://schemas.microsoft.com/office/drawing/2014/main" id="{D2B945C9-8499-44D8-AEFB-4FFD9E5230CE}"/>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2568336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BA052-E507-402B-90EC-BF7459495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C22D2163-FB95-4B92-852C-FD723CA23664}"/>
              </a:ext>
            </a:extLst>
          </p:cNvPr>
          <p:cNvPicPr>
            <a:picLocks noChangeAspect="1"/>
          </p:cNvPicPr>
          <p:nvPr/>
        </p:nvPicPr>
        <p:blipFill>
          <a:blip r:embed="rId2"/>
          <a:stretch>
            <a:fillRect/>
          </a:stretch>
        </p:blipFill>
        <p:spPr>
          <a:xfrm>
            <a:off x="307181" y="678994"/>
            <a:ext cx="8529637" cy="2751221"/>
          </a:xfrm>
          <a:prstGeom prst="rect">
            <a:avLst/>
          </a:prstGeom>
        </p:spPr>
      </p:pic>
      <p:sp>
        <p:nvSpPr>
          <p:cNvPr id="5" name="TextBox 4">
            <a:extLst>
              <a:ext uri="{FF2B5EF4-FFF2-40B4-BE49-F238E27FC236}">
                <a16:creationId xmlns:a16="http://schemas.microsoft.com/office/drawing/2014/main" id="{DF28D428-876B-4E3C-B430-6E739E8F2D04}"/>
              </a:ext>
            </a:extLst>
          </p:cNvPr>
          <p:cNvSpPr txBox="1"/>
          <p:nvPr/>
        </p:nvSpPr>
        <p:spPr>
          <a:xfrm>
            <a:off x="149097" y="3549702"/>
            <a:ext cx="8443913"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The redundant features eliminated through backward elimination varies for each state.</a:t>
            </a:r>
          </a:p>
          <a:p>
            <a:pPr marL="285750" indent="-285750">
              <a:buClr>
                <a:schemeClr val="bg1"/>
              </a:buClr>
              <a:buFont typeface="Arial" panose="020B0604020202020204" pitchFamily="34" charset="0"/>
              <a:buChar char="•"/>
            </a:pPr>
            <a:r>
              <a:rPr lang="en-US" dirty="0">
                <a:solidFill>
                  <a:schemeClr val="bg1"/>
                </a:solidFill>
              </a:rPr>
              <a:t>Although, such a large increase in accuracy for this model is superficial. Since there is a high bias in this model, the accuracy can vary a great deal.</a:t>
            </a:r>
          </a:p>
          <a:p>
            <a:pPr marL="285750" indent="-285750">
              <a:buClr>
                <a:schemeClr val="bg1"/>
              </a:buClr>
              <a:buFont typeface="Arial" panose="020B0604020202020204" pitchFamily="34" charset="0"/>
              <a:buChar char="•"/>
            </a:pPr>
            <a:r>
              <a:rPr lang="en-US" dirty="0">
                <a:solidFill>
                  <a:schemeClr val="bg1"/>
                </a:solidFill>
              </a:rPr>
              <a:t>In order to make the model more robust, we require more data. But since unavailable data can’t be helped in this case (We cannot survey for more data) we will resort to making our predictions based on world data and with a different model such as random forest.</a:t>
            </a:r>
          </a:p>
        </p:txBody>
      </p:sp>
      <p:grpSp>
        <p:nvGrpSpPr>
          <p:cNvPr id="6" name="Group 5">
            <a:extLst>
              <a:ext uri="{FF2B5EF4-FFF2-40B4-BE49-F238E27FC236}">
                <a16:creationId xmlns:a16="http://schemas.microsoft.com/office/drawing/2014/main" id="{F57C1CEF-3BB5-446C-9B90-360CD04121B2}"/>
              </a:ext>
            </a:extLst>
          </p:cNvPr>
          <p:cNvGrpSpPr/>
          <p:nvPr/>
        </p:nvGrpSpPr>
        <p:grpSpPr>
          <a:xfrm>
            <a:off x="6871316" y="208803"/>
            <a:ext cx="2179813" cy="350703"/>
            <a:chOff x="875144" y="1363218"/>
            <a:chExt cx="2953792" cy="524578"/>
          </a:xfrm>
        </p:grpSpPr>
        <p:sp>
          <p:nvSpPr>
            <p:cNvPr id="7" name="Arrow: Pentagon 6">
              <a:extLst>
                <a:ext uri="{FF2B5EF4-FFF2-40B4-BE49-F238E27FC236}">
                  <a16:creationId xmlns:a16="http://schemas.microsoft.com/office/drawing/2014/main" id="{08278AF3-9432-4D43-966D-C3BBA0E35CC6}"/>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Arrow: Pentagon 4">
              <a:extLst>
                <a:ext uri="{FF2B5EF4-FFF2-40B4-BE49-F238E27FC236}">
                  <a16:creationId xmlns:a16="http://schemas.microsoft.com/office/drawing/2014/main" id="{5DD517A3-3F4F-40EF-85DD-17958F8CF1F2}"/>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4252909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9202B-6D22-420A-BBA6-0892BB4887FA}"/>
              </a:ext>
            </a:extLst>
          </p:cNvPr>
          <p:cNvSpPr txBox="1"/>
          <p:nvPr/>
        </p:nvSpPr>
        <p:spPr>
          <a:xfrm>
            <a:off x="278606" y="64294"/>
            <a:ext cx="6459545" cy="461665"/>
          </a:xfrm>
          <a:prstGeom prst="rect">
            <a:avLst/>
          </a:prstGeom>
          <a:noFill/>
        </p:spPr>
        <p:txBody>
          <a:bodyPr wrap="square" rtlCol="0">
            <a:spAutoFit/>
          </a:bodyPr>
          <a:lstStyle/>
          <a:p>
            <a:r>
              <a:rPr lang="en-US" sz="2400" dirty="0">
                <a:solidFill>
                  <a:schemeClr val="bg1"/>
                </a:solidFill>
              </a:rPr>
              <a:t>Backward Elimination &amp; Accuracy</a:t>
            </a:r>
          </a:p>
        </p:txBody>
      </p:sp>
      <p:pic>
        <p:nvPicPr>
          <p:cNvPr id="5" name="Picture 4">
            <a:extLst>
              <a:ext uri="{FF2B5EF4-FFF2-40B4-BE49-F238E27FC236}">
                <a16:creationId xmlns:a16="http://schemas.microsoft.com/office/drawing/2014/main" id="{BCE5CD2D-3D80-4A1F-B34D-2B5F9AA7E864}"/>
              </a:ext>
            </a:extLst>
          </p:cNvPr>
          <p:cNvPicPr>
            <a:picLocks noChangeAspect="1"/>
          </p:cNvPicPr>
          <p:nvPr/>
        </p:nvPicPr>
        <p:blipFill>
          <a:blip r:embed="rId2"/>
          <a:stretch>
            <a:fillRect/>
          </a:stretch>
        </p:blipFill>
        <p:spPr>
          <a:xfrm>
            <a:off x="178594" y="779007"/>
            <a:ext cx="4180332" cy="2708595"/>
          </a:xfrm>
          <a:prstGeom prst="rect">
            <a:avLst/>
          </a:prstGeom>
        </p:spPr>
      </p:pic>
      <p:pic>
        <p:nvPicPr>
          <p:cNvPr id="6" name="Picture 5">
            <a:extLst>
              <a:ext uri="{FF2B5EF4-FFF2-40B4-BE49-F238E27FC236}">
                <a16:creationId xmlns:a16="http://schemas.microsoft.com/office/drawing/2014/main" id="{18E82ED4-AC2C-4058-87C4-1CC57D8E17A4}"/>
              </a:ext>
            </a:extLst>
          </p:cNvPr>
          <p:cNvPicPr>
            <a:picLocks noChangeAspect="1"/>
          </p:cNvPicPr>
          <p:nvPr/>
        </p:nvPicPr>
        <p:blipFill>
          <a:blip r:embed="rId3"/>
          <a:stretch>
            <a:fillRect/>
          </a:stretch>
        </p:blipFill>
        <p:spPr>
          <a:xfrm>
            <a:off x="4412860" y="779008"/>
            <a:ext cx="4650581" cy="2708594"/>
          </a:xfrm>
          <a:prstGeom prst="rect">
            <a:avLst/>
          </a:prstGeom>
        </p:spPr>
      </p:pic>
      <p:sp>
        <p:nvSpPr>
          <p:cNvPr id="7" name="TextBox 6">
            <a:extLst>
              <a:ext uri="{FF2B5EF4-FFF2-40B4-BE49-F238E27FC236}">
                <a16:creationId xmlns:a16="http://schemas.microsoft.com/office/drawing/2014/main" id="{7A8883BE-86BD-40CB-82D3-BC82070ECC64}"/>
              </a:ext>
            </a:extLst>
          </p:cNvPr>
          <p:cNvSpPr txBox="1"/>
          <p:nvPr/>
        </p:nvSpPr>
        <p:spPr>
          <a:xfrm>
            <a:off x="146447" y="3740650"/>
            <a:ext cx="8851106" cy="954107"/>
          </a:xfrm>
          <a:prstGeom prst="rect">
            <a:avLst/>
          </a:prstGeom>
          <a:noFill/>
        </p:spPr>
        <p:txBody>
          <a:bodyPr wrap="square" rtlCol="0">
            <a:spAutoFit/>
          </a:bodyPr>
          <a:lstStyle/>
          <a:p>
            <a:r>
              <a:rPr lang="en-US" dirty="0">
                <a:solidFill>
                  <a:schemeClr val="bg1"/>
                </a:solidFill>
              </a:rPr>
              <a:t>In the world data, all factors satisfy the significance level except for pregnancies under 18. This makes sense, although it is unethical for an age of under 18, a lower age plays a role in producing a healthy offspring hence it does not affect the classifications. And there is lower bias in the model even though the accuracy is lower than the one with only Illinois data.</a:t>
            </a:r>
          </a:p>
        </p:txBody>
      </p:sp>
      <p:grpSp>
        <p:nvGrpSpPr>
          <p:cNvPr id="8" name="Group 7">
            <a:extLst>
              <a:ext uri="{FF2B5EF4-FFF2-40B4-BE49-F238E27FC236}">
                <a16:creationId xmlns:a16="http://schemas.microsoft.com/office/drawing/2014/main" id="{E9B8E6E8-CB1F-4A62-A105-602C802DF680}"/>
              </a:ext>
            </a:extLst>
          </p:cNvPr>
          <p:cNvGrpSpPr/>
          <p:nvPr/>
        </p:nvGrpSpPr>
        <p:grpSpPr>
          <a:xfrm>
            <a:off x="6871316" y="208803"/>
            <a:ext cx="2179813" cy="350703"/>
            <a:chOff x="875144" y="1363218"/>
            <a:chExt cx="2953792" cy="524578"/>
          </a:xfrm>
        </p:grpSpPr>
        <p:sp>
          <p:nvSpPr>
            <p:cNvPr id="9" name="Arrow: Pentagon 8">
              <a:extLst>
                <a:ext uri="{FF2B5EF4-FFF2-40B4-BE49-F238E27FC236}">
                  <a16:creationId xmlns:a16="http://schemas.microsoft.com/office/drawing/2014/main" id="{731CED81-F20C-49C7-89DA-009F01FDCF63}"/>
                </a:ext>
              </a:extLst>
            </p:cNvPr>
            <p:cNvSpPr/>
            <p:nvPr/>
          </p:nvSpPr>
          <p:spPr>
            <a:xfrm rot="10800000">
              <a:off x="875144" y="1363218"/>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Pentagon 4">
              <a:extLst>
                <a:ext uri="{FF2B5EF4-FFF2-40B4-BE49-F238E27FC236}">
                  <a16:creationId xmlns:a16="http://schemas.microsoft.com/office/drawing/2014/main" id="{FC8EAA7C-BE02-4484-98E4-562AFD2DB34D}"/>
                </a:ext>
              </a:extLst>
            </p:cNvPr>
            <p:cNvSpPr txBox="1"/>
            <p:nvPr/>
          </p:nvSpPr>
          <p:spPr>
            <a:xfrm rot="21600000">
              <a:off x="1006288" y="1363218"/>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200" kern="1200" dirty="0"/>
                <a:t>Focused Analysis : Illinois</a:t>
              </a:r>
              <a:endParaRPr lang="en-IN" sz="1200" kern="1200" dirty="0"/>
            </a:p>
          </p:txBody>
        </p:sp>
      </p:grpSp>
    </p:spTree>
    <p:extLst>
      <p:ext uri="{BB962C8B-B14F-4D97-AF65-F5344CB8AC3E}">
        <p14:creationId xmlns:p14="http://schemas.microsoft.com/office/powerpoint/2010/main" val="4270128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514800" y="2025550"/>
            <a:ext cx="8114400" cy="655800"/>
          </a:xfrm>
        </p:spPr>
        <p:txBody>
          <a:bodyPr/>
          <a:lstStyle/>
          <a:p>
            <a:r>
              <a:rPr lang="en-IN" dirty="0"/>
              <a:t>Predictive Modelling</a:t>
            </a:r>
          </a:p>
        </p:txBody>
      </p:sp>
      <p:graphicFrame>
        <p:nvGraphicFramePr>
          <p:cNvPr id="6" name="Diagram 5">
            <a:extLst>
              <a:ext uri="{FF2B5EF4-FFF2-40B4-BE49-F238E27FC236}">
                <a16:creationId xmlns:a16="http://schemas.microsoft.com/office/drawing/2014/main" id="{17A1AC37-5767-4DFA-9D94-CA87C0CE51F6}"/>
              </a:ext>
            </a:extLst>
          </p:cNvPr>
          <p:cNvGraphicFramePr/>
          <p:nvPr>
            <p:extLst>
              <p:ext uri="{D42A27DB-BD31-4B8C-83A1-F6EECF244321}">
                <p14:modId xmlns:p14="http://schemas.microsoft.com/office/powerpoint/2010/main" val="3896971831"/>
              </p:ext>
            </p:extLst>
          </p:nvPr>
        </p:nvGraphicFramePr>
        <p:xfrm>
          <a:off x="4702207" y="601893"/>
          <a:ext cx="4441793" cy="3251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B7F5B8F-785C-477C-B4CB-D6B929AF3802}"/>
              </a:ext>
            </a:extLst>
          </p:cNvPr>
          <p:cNvSpPr txBox="1"/>
          <p:nvPr/>
        </p:nvSpPr>
        <p:spPr>
          <a:xfrm>
            <a:off x="301841" y="2571750"/>
            <a:ext cx="2204450" cy="307777"/>
          </a:xfrm>
          <a:prstGeom prst="rect">
            <a:avLst/>
          </a:prstGeom>
          <a:noFill/>
        </p:spPr>
        <p:txBody>
          <a:bodyPr wrap="none" rtlCol="0">
            <a:spAutoFit/>
          </a:bodyPr>
          <a:lstStyle/>
          <a:p>
            <a:r>
              <a:rPr lang="en-US" dirty="0">
                <a:solidFill>
                  <a:schemeClr val="bg1"/>
                </a:solidFill>
              </a:rPr>
              <a:t>Leading Causes of Death</a:t>
            </a:r>
            <a:endParaRPr lang="en-IN" dirty="0">
              <a:solidFill>
                <a:schemeClr val="bg1"/>
              </a:solidFill>
            </a:endParaRPr>
          </a:p>
        </p:txBody>
      </p:sp>
    </p:spTree>
    <p:extLst>
      <p:ext uri="{BB962C8B-B14F-4D97-AF65-F5344CB8AC3E}">
        <p14:creationId xmlns:p14="http://schemas.microsoft.com/office/powerpoint/2010/main" val="1906666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81516" y="139769"/>
            <a:ext cx="7938674" cy="469900"/>
          </a:xfrm>
        </p:spPr>
        <p:txBody>
          <a:bodyPr/>
          <a:lstStyle/>
          <a:p>
            <a:r>
              <a:rPr lang="en-IN" dirty="0">
                <a:solidFill>
                  <a:schemeClr val="tx1"/>
                </a:solidFill>
              </a:rPr>
              <a:t>Modelling – 8 Random Forest Regressors </a:t>
            </a:r>
          </a:p>
        </p:txBody>
      </p:sp>
      <p:pic>
        <p:nvPicPr>
          <p:cNvPr id="4" name="Picture 3">
            <a:extLst>
              <a:ext uri="{FF2B5EF4-FFF2-40B4-BE49-F238E27FC236}">
                <a16:creationId xmlns:a16="http://schemas.microsoft.com/office/drawing/2014/main" id="{BA2B1F55-B09A-4F04-A60D-27DED140D585}"/>
              </a:ext>
            </a:extLst>
          </p:cNvPr>
          <p:cNvPicPr>
            <a:picLocks noChangeAspect="1"/>
          </p:cNvPicPr>
          <p:nvPr/>
        </p:nvPicPr>
        <p:blipFill>
          <a:blip r:embed="rId2"/>
          <a:stretch>
            <a:fillRect/>
          </a:stretch>
        </p:blipFill>
        <p:spPr>
          <a:xfrm>
            <a:off x="70884" y="776373"/>
            <a:ext cx="8896377" cy="349770"/>
          </a:xfrm>
          <a:prstGeom prst="rect">
            <a:avLst/>
          </a:prstGeom>
        </p:spPr>
      </p:pic>
      <p:sp>
        <p:nvSpPr>
          <p:cNvPr id="10" name="Rectangle 9">
            <a:extLst>
              <a:ext uri="{FF2B5EF4-FFF2-40B4-BE49-F238E27FC236}">
                <a16:creationId xmlns:a16="http://schemas.microsoft.com/office/drawing/2014/main" id="{8C881F24-2B81-4333-B915-09BA373B0854}"/>
              </a:ext>
            </a:extLst>
          </p:cNvPr>
          <p:cNvSpPr/>
          <p:nvPr/>
        </p:nvSpPr>
        <p:spPr>
          <a:xfrm>
            <a:off x="5025654" y="1452343"/>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Stroke</a:t>
            </a:r>
          </a:p>
        </p:txBody>
      </p:sp>
      <p:sp>
        <p:nvSpPr>
          <p:cNvPr id="11" name="Rectangle 10">
            <a:extLst>
              <a:ext uri="{FF2B5EF4-FFF2-40B4-BE49-F238E27FC236}">
                <a16:creationId xmlns:a16="http://schemas.microsoft.com/office/drawing/2014/main" id="{E7037839-DC82-4272-A7E4-EC5803DB81AB}"/>
              </a:ext>
            </a:extLst>
          </p:cNvPr>
          <p:cNvSpPr/>
          <p:nvPr/>
        </p:nvSpPr>
        <p:spPr>
          <a:xfrm>
            <a:off x="5366632" y="1716843"/>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Colon Cancer</a:t>
            </a:r>
          </a:p>
        </p:txBody>
      </p:sp>
      <p:sp>
        <p:nvSpPr>
          <p:cNvPr id="12" name="Rectangle 11">
            <a:extLst>
              <a:ext uri="{FF2B5EF4-FFF2-40B4-BE49-F238E27FC236}">
                <a16:creationId xmlns:a16="http://schemas.microsoft.com/office/drawing/2014/main" id="{1F162073-A8FB-4CD4-B821-D6B9CEB773C0}"/>
              </a:ext>
            </a:extLst>
          </p:cNvPr>
          <p:cNvSpPr/>
          <p:nvPr/>
        </p:nvSpPr>
        <p:spPr>
          <a:xfrm>
            <a:off x="5707610" y="1991142"/>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Breast Cancer</a:t>
            </a:r>
          </a:p>
        </p:txBody>
      </p:sp>
      <p:sp>
        <p:nvSpPr>
          <p:cNvPr id="13" name="Rectangle 12">
            <a:extLst>
              <a:ext uri="{FF2B5EF4-FFF2-40B4-BE49-F238E27FC236}">
                <a16:creationId xmlns:a16="http://schemas.microsoft.com/office/drawing/2014/main" id="{F9008FD9-0BB9-44F9-8A9A-5F5589B9B6BE}"/>
              </a:ext>
            </a:extLst>
          </p:cNvPr>
          <p:cNvSpPr/>
          <p:nvPr/>
        </p:nvSpPr>
        <p:spPr>
          <a:xfrm>
            <a:off x="6137492" y="2289630"/>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Lung Cancer</a:t>
            </a:r>
          </a:p>
        </p:txBody>
      </p:sp>
      <p:sp>
        <p:nvSpPr>
          <p:cNvPr id="14" name="Rectangle 13">
            <a:extLst>
              <a:ext uri="{FF2B5EF4-FFF2-40B4-BE49-F238E27FC236}">
                <a16:creationId xmlns:a16="http://schemas.microsoft.com/office/drawing/2014/main" id="{00F80B24-11E8-4CFE-9CD7-6C166A78D8C2}"/>
              </a:ext>
            </a:extLst>
          </p:cNvPr>
          <p:cNvSpPr/>
          <p:nvPr/>
        </p:nvSpPr>
        <p:spPr>
          <a:xfrm>
            <a:off x="6478470" y="2605974"/>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Diabetes</a:t>
            </a:r>
          </a:p>
        </p:txBody>
      </p:sp>
      <p:sp>
        <p:nvSpPr>
          <p:cNvPr id="15" name="Rectangle 14">
            <a:extLst>
              <a:ext uri="{FF2B5EF4-FFF2-40B4-BE49-F238E27FC236}">
                <a16:creationId xmlns:a16="http://schemas.microsoft.com/office/drawing/2014/main" id="{33DB28F6-CA98-493A-A2F4-A9DB9786703C}"/>
              </a:ext>
            </a:extLst>
          </p:cNvPr>
          <p:cNvSpPr/>
          <p:nvPr/>
        </p:nvSpPr>
        <p:spPr>
          <a:xfrm>
            <a:off x="6829644" y="2867882"/>
            <a:ext cx="1892894"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Average Life Expectancy</a:t>
            </a:r>
          </a:p>
        </p:txBody>
      </p:sp>
      <p:sp>
        <p:nvSpPr>
          <p:cNvPr id="16" name="Rectangle 15">
            <a:extLst>
              <a:ext uri="{FF2B5EF4-FFF2-40B4-BE49-F238E27FC236}">
                <a16:creationId xmlns:a16="http://schemas.microsoft.com/office/drawing/2014/main" id="{BD5C21D4-76B1-4C44-A70B-9DB58A6AE56D}"/>
              </a:ext>
            </a:extLst>
          </p:cNvPr>
          <p:cNvSpPr/>
          <p:nvPr/>
        </p:nvSpPr>
        <p:spPr>
          <a:xfrm>
            <a:off x="7180818" y="3196388"/>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Suicide</a:t>
            </a:r>
          </a:p>
        </p:txBody>
      </p:sp>
      <p:sp>
        <p:nvSpPr>
          <p:cNvPr id="17" name="Rectangle 16">
            <a:extLst>
              <a:ext uri="{FF2B5EF4-FFF2-40B4-BE49-F238E27FC236}">
                <a16:creationId xmlns:a16="http://schemas.microsoft.com/office/drawing/2014/main" id="{9324ADC7-D99A-429B-AB1C-ACE5EDEC9F67}"/>
              </a:ext>
            </a:extLst>
          </p:cNvPr>
          <p:cNvSpPr/>
          <p:nvPr/>
        </p:nvSpPr>
        <p:spPr>
          <a:xfrm>
            <a:off x="7531992" y="3479560"/>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Heart Disease</a:t>
            </a:r>
          </a:p>
        </p:txBody>
      </p:sp>
      <p:sp>
        <p:nvSpPr>
          <p:cNvPr id="19" name="Rectangle 18">
            <a:extLst>
              <a:ext uri="{FF2B5EF4-FFF2-40B4-BE49-F238E27FC236}">
                <a16:creationId xmlns:a16="http://schemas.microsoft.com/office/drawing/2014/main" id="{0B0A0B60-C226-4CF7-93A8-25573E65429A}"/>
              </a:ext>
            </a:extLst>
          </p:cNvPr>
          <p:cNvSpPr/>
          <p:nvPr/>
        </p:nvSpPr>
        <p:spPr>
          <a:xfrm>
            <a:off x="3251373" y="1888995"/>
            <a:ext cx="1119963" cy="1151039"/>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Random Forest Models</a:t>
            </a:r>
          </a:p>
        </p:txBody>
      </p:sp>
      <p:sp>
        <p:nvSpPr>
          <p:cNvPr id="20" name="Arrow: Right 19">
            <a:extLst>
              <a:ext uri="{FF2B5EF4-FFF2-40B4-BE49-F238E27FC236}">
                <a16:creationId xmlns:a16="http://schemas.microsoft.com/office/drawing/2014/main" id="{A95B381C-7559-486C-8CEF-085531320796}"/>
              </a:ext>
            </a:extLst>
          </p:cNvPr>
          <p:cNvSpPr/>
          <p:nvPr/>
        </p:nvSpPr>
        <p:spPr>
          <a:xfrm>
            <a:off x="4647166" y="2203686"/>
            <a:ext cx="952351" cy="402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85710FA8-3740-4547-B711-1569369A7851}"/>
              </a:ext>
            </a:extLst>
          </p:cNvPr>
          <p:cNvSpPr/>
          <p:nvPr/>
        </p:nvSpPr>
        <p:spPr>
          <a:xfrm>
            <a:off x="2119042" y="2169462"/>
            <a:ext cx="996680" cy="402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2868E3D4-ECE3-4E6D-9AC0-BA02FA59043F}"/>
              </a:ext>
            </a:extLst>
          </p:cNvPr>
          <p:cNvSpPr/>
          <p:nvPr/>
        </p:nvSpPr>
        <p:spPr>
          <a:xfrm>
            <a:off x="246058" y="1888996"/>
            <a:ext cx="1597154" cy="115103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Features</a:t>
            </a:r>
          </a:p>
        </p:txBody>
      </p:sp>
      <p:pic>
        <p:nvPicPr>
          <p:cNvPr id="23" name="Picture 22">
            <a:extLst>
              <a:ext uri="{FF2B5EF4-FFF2-40B4-BE49-F238E27FC236}">
                <a16:creationId xmlns:a16="http://schemas.microsoft.com/office/drawing/2014/main" id="{133043FC-6180-4A46-A309-44C4076AA6DB}"/>
              </a:ext>
            </a:extLst>
          </p:cNvPr>
          <p:cNvPicPr>
            <a:picLocks noChangeAspect="1"/>
          </p:cNvPicPr>
          <p:nvPr/>
        </p:nvPicPr>
        <p:blipFill rotWithShape="1">
          <a:blip r:embed="rId3"/>
          <a:srcRect t="11880"/>
          <a:stretch/>
        </p:blipFill>
        <p:spPr>
          <a:xfrm>
            <a:off x="81516" y="3217652"/>
            <a:ext cx="3973034" cy="1017927"/>
          </a:xfrm>
          <a:prstGeom prst="rect">
            <a:avLst/>
          </a:prstGeom>
        </p:spPr>
      </p:pic>
      <p:sp>
        <p:nvSpPr>
          <p:cNvPr id="24" name="TextBox 23">
            <a:extLst>
              <a:ext uri="{FF2B5EF4-FFF2-40B4-BE49-F238E27FC236}">
                <a16:creationId xmlns:a16="http://schemas.microsoft.com/office/drawing/2014/main" id="{CB84024E-9636-424E-87FC-B3F3BEB4C7B2}"/>
              </a:ext>
            </a:extLst>
          </p:cNvPr>
          <p:cNvSpPr txBox="1"/>
          <p:nvPr/>
        </p:nvSpPr>
        <p:spPr>
          <a:xfrm>
            <a:off x="5519940" y="2886145"/>
            <a:ext cx="721672" cy="307777"/>
          </a:xfrm>
          <a:prstGeom prst="rect">
            <a:avLst/>
          </a:prstGeom>
          <a:noFill/>
        </p:spPr>
        <p:txBody>
          <a:bodyPr wrap="none" rtlCol="0">
            <a:spAutoFit/>
          </a:bodyPr>
          <a:lstStyle/>
          <a:p>
            <a:r>
              <a:rPr lang="en-IN" dirty="0"/>
              <a:t>Output</a:t>
            </a:r>
          </a:p>
        </p:txBody>
      </p:sp>
      <p:sp>
        <p:nvSpPr>
          <p:cNvPr id="25" name="TextBox 24">
            <a:extLst>
              <a:ext uri="{FF2B5EF4-FFF2-40B4-BE49-F238E27FC236}">
                <a16:creationId xmlns:a16="http://schemas.microsoft.com/office/drawing/2014/main" id="{B4765464-B6ED-4CFD-8AAA-CDF99E6ABCBF}"/>
              </a:ext>
            </a:extLst>
          </p:cNvPr>
          <p:cNvSpPr txBox="1"/>
          <p:nvPr/>
        </p:nvSpPr>
        <p:spPr>
          <a:xfrm>
            <a:off x="3095076" y="1544478"/>
            <a:ext cx="1402948" cy="307777"/>
          </a:xfrm>
          <a:prstGeom prst="rect">
            <a:avLst/>
          </a:prstGeom>
          <a:noFill/>
        </p:spPr>
        <p:txBody>
          <a:bodyPr wrap="none" rtlCol="0">
            <a:spAutoFit/>
          </a:bodyPr>
          <a:lstStyle/>
          <a:p>
            <a:pPr marL="285750" indent="-285750">
              <a:buFont typeface="Arial" panose="020B0604020202020204" pitchFamily="34" charset="0"/>
              <a:buChar char="•"/>
            </a:pPr>
            <a:r>
              <a:rPr lang="en-IN" sz="700" dirty="0"/>
              <a:t>Grid Search</a:t>
            </a:r>
          </a:p>
          <a:p>
            <a:pPr marL="285750" indent="-285750">
              <a:buFont typeface="Arial" panose="020B0604020202020204" pitchFamily="34" charset="0"/>
              <a:buChar char="•"/>
            </a:pPr>
            <a:r>
              <a:rPr lang="en-IN" sz="700" dirty="0"/>
              <a:t>4-Fold Cross Validation</a:t>
            </a:r>
          </a:p>
        </p:txBody>
      </p:sp>
      <p:grpSp>
        <p:nvGrpSpPr>
          <p:cNvPr id="26" name="Group 25">
            <a:extLst>
              <a:ext uri="{FF2B5EF4-FFF2-40B4-BE49-F238E27FC236}">
                <a16:creationId xmlns:a16="http://schemas.microsoft.com/office/drawing/2014/main" id="{D91985E9-D7E4-4191-8C89-9B6F5EEFFB25}"/>
              </a:ext>
            </a:extLst>
          </p:cNvPr>
          <p:cNvGrpSpPr/>
          <p:nvPr/>
        </p:nvGrpSpPr>
        <p:grpSpPr>
          <a:xfrm>
            <a:off x="7602280" y="46141"/>
            <a:ext cx="1541720" cy="524578"/>
            <a:chOff x="875144" y="2044387"/>
            <a:chExt cx="2953792" cy="524578"/>
          </a:xfrm>
        </p:grpSpPr>
        <p:sp>
          <p:nvSpPr>
            <p:cNvPr id="27" name="Arrow: Pentagon 26">
              <a:extLst>
                <a:ext uri="{FF2B5EF4-FFF2-40B4-BE49-F238E27FC236}">
                  <a16:creationId xmlns:a16="http://schemas.microsoft.com/office/drawing/2014/main" id="{080E6BD6-9AE0-48CA-B07A-890064D5E8A4}"/>
                </a:ext>
              </a:extLst>
            </p:cNvPr>
            <p:cNvSpPr/>
            <p:nvPr/>
          </p:nvSpPr>
          <p:spPr>
            <a:xfrm rot="10800000">
              <a:off x="875144" y="2044387"/>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Arrow: Pentagon 4">
              <a:extLst>
                <a:ext uri="{FF2B5EF4-FFF2-40B4-BE49-F238E27FC236}">
                  <a16:creationId xmlns:a16="http://schemas.microsoft.com/office/drawing/2014/main" id="{6803C110-B348-4E01-BDEF-F661A02E9AC6}"/>
                </a:ext>
              </a:extLst>
            </p:cNvPr>
            <p:cNvSpPr txBox="1"/>
            <p:nvPr/>
          </p:nvSpPr>
          <p:spPr>
            <a:xfrm rot="21600000">
              <a:off x="1006288" y="2044387"/>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000" kern="1200" dirty="0"/>
                <a:t>Modeling for Leading Causes of Death</a:t>
              </a:r>
              <a:endParaRPr lang="en-IN" sz="1000" kern="1200" dirty="0"/>
            </a:p>
          </p:txBody>
        </p:sp>
      </p:grpSp>
    </p:spTree>
    <p:extLst>
      <p:ext uri="{BB962C8B-B14F-4D97-AF65-F5344CB8AC3E}">
        <p14:creationId xmlns:p14="http://schemas.microsoft.com/office/powerpoint/2010/main" val="691595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CE0654-3D50-4328-A8C2-C4B5BE0526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4" name="Picture 3">
            <a:extLst>
              <a:ext uri="{FF2B5EF4-FFF2-40B4-BE49-F238E27FC236}">
                <a16:creationId xmlns:a16="http://schemas.microsoft.com/office/drawing/2014/main" id="{1D84981A-24B4-4547-A96B-61DA5F1D1D10}"/>
              </a:ext>
            </a:extLst>
          </p:cNvPr>
          <p:cNvPicPr>
            <a:picLocks noChangeAspect="1"/>
          </p:cNvPicPr>
          <p:nvPr/>
        </p:nvPicPr>
        <p:blipFill rotWithShape="1">
          <a:blip r:embed="rId2"/>
          <a:srcRect l="11280" r="16622"/>
          <a:stretch/>
        </p:blipFill>
        <p:spPr>
          <a:xfrm>
            <a:off x="56707" y="1086251"/>
            <a:ext cx="4170529" cy="3981000"/>
          </a:xfrm>
          <a:prstGeom prst="rect">
            <a:avLst/>
          </a:prstGeom>
          <a:ln>
            <a:solidFill>
              <a:schemeClr val="tx1"/>
            </a:solidFill>
          </a:ln>
        </p:spPr>
      </p:pic>
      <p:pic>
        <p:nvPicPr>
          <p:cNvPr id="5" name="Picture 4">
            <a:extLst>
              <a:ext uri="{FF2B5EF4-FFF2-40B4-BE49-F238E27FC236}">
                <a16:creationId xmlns:a16="http://schemas.microsoft.com/office/drawing/2014/main" id="{F689F481-11ED-4CF1-908A-9DAB200B9665}"/>
              </a:ext>
            </a:extLst>
          </p:cNvPr>
          <p:cNvPicPr>
            <a:picLocks noChangeAspect="1"/>
          </p:cNvPicPr>
          <p:nvPr/>
        </p:nvPicPr>
        <p:blipFill>
          <a:blip r:embed="rId3"/>
          <a:stretch>
            <a:fillRect/>
          </a:stretch>
        </p:blipFill>
        <p:spPr>
          <a:xfrm>
            <a:off x="56707" y="615056"/>
            <a:ext cx="8896377" cy="349770"/>
          </a:xfrm>
          <a:prstGeom prst="rect">
            <a:avLst/>
          </a:prstGeom>
        </p:spPr>
      </p:pic>
      <p:sp>
        <p:nvSpPr>
          <p:cNvPr id="6" name="Title 1">
            <a:extLst>
              <a:ext uri="{FF2B5EF4-FFF2-40B4-BE49-F238E27FC236}">
                <a16:creationId xmlns:a16="http://schemas.microsoft.com/office/drawing/2014/main" id="{2E0FC090-A61A-4436-82C3-FBF6C7CFF148}"/>
              </a:ext>
            </a:extLst>
          </p:cNvPr>
          <p:cNvSpPr txBox="1">
            <a:spLocks/>
          </p:cNvSpPr>
          <p:nvPr/>
        </p:nvSpPr>
        <p:spPr>
          <a:xfrm>
            <a:off x="289984" y="76249"/>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Prediction on Average Life Expectancy </a:t>
            </a:r>
          </a:p>
        </p:txBody>
      </p:sp>
      <p:pic>
        <p:nvPicPr>
          <p:cNvPr id="5122" name="Picture 2">
            <a:extLst>
              <a:ext uri="{FF2B5EF4-FFF2-40B4-BE49-F238E27FC236}">
                <a16:creationId xmlns:a16="http://schemas.microsoft.com/office/drawing/2014/main" id="{9C9C7E12-AD8E-4F5E-9D92-E53690846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530" y="1168704"/>
            <a:ext cx="2706204" cy="17522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B7F8596-2F6D-4F22-8552-8F4A0EBB2F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530" y="3233271"/>
            <a:ext cx="2706204" cy="15864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4AF66E-B10A-4ADC-A5AF-669BB4583586}"/>
              </a:ext>
            </a:extLst>
          </p:cNvPr>
          <p:cNvSpPr txBox="1"/>
          <p:nvPr/>
        </p:nvSpPr>
        <p:spPr>
          <a:xfrm>
            <a:off x="4185636" y="1086251"/>
            <a:ext cx="1462260" cy="1061829"/>
          </a:xfrm>
          <a:prstGeom prst="rect">
            <a:avLst/>
          </a:prstGeom>
          <a:noFill/>
        </p:spPr>
        <p:txBody>
          <a:bodyPr wrap="none" rtlCol="0">
            <a:spAutoFit/>
          </a:bodyPr>
          <a:lstStyle/>
          <a:p>
            <a:r>
              <a:rPr lang="en-IN" sz="1050" dirty="0"/>
              <a:t>ALE </a:t>
            </a:r>
          </a:p>
          <a:p>
            <a:pPr marL="342900" indent="-342900">
              <a:buAutoNum type="arabicPeriod"/>
            </a:pPr>
            <a:r>
              <a:rPr lang="en-IN" sz="1050" dirty="0"/>
              <a:t>Poverty</a:t>
            </a:r>
          </a:p>
          <a:p>
            <a:pPr marL="342900" indent="-342900">
              <a:buAutoNum type="arabicPeriod"/>
            </a:pPr>
            <a:r>
              <a:rPr lang="en-IN" sz="1050" dirty="0"/>
              <a:t>Under_18</a:t>
            </a:r>
          </a:p>
          <a:p>
            <a:pPr marL="342900" indent="-342900">
              <a:buAutoNum type="arabicPeriod"/>
            </a:pPr>
            <a:r>
              <a:rPr lang="en-IN" sz="1050" dirty="0"/>
              <a:t>Black</a:t>
            </a:r>
          </a:p>
          <a:p>
            <a:pPr marL="342900" indent="-342900">
              <a:buAutoNum type="arabicPeriod"/>
            </a:pPr>
            <a:r>
              <a:rPr lang="en-IN" sz="1050" dirty="0"/>
              <a:t>No HS Diploma</a:t>
            </a:r>
          </a:p>
          <a:p>
            <a:pPr marL="342900" indent="-342900">
              <a:buAutoNum type="arabicPeriod"/>
            </a:pPr>
            <a:r>
              <a:rPr lang="en-IN" sz="1050" dirty="0"/>
              <a:t>Hispanic</a:t>
            </a:r>
          </a:p>
        </p:txBody>
      </p:sp>
      <p:grpSp>
        <p:nvGrpSpPr>
          <p:cNvPr id="9" name="Group 8">
            <a:extLst>
              <a:ext uri="{FF2B5EF4-FFF2-40B4-BE49-F238E27FC236}">
                <a16:creationId xmlns:a16="http://schemas.microsoft.com/office/drawing/2014/main" id="{FCA1460C-656F-4D70-B377-629836D7037F}"/>
              </a:ext>
            </a:extLst>
          </p:cNvPr>
          <p:cNvGrpSpPr/>
          <p:nvPr/>
        </p:nvGrpSpPr>
        <p:grpSpPr>
          <a:xfrm>
            <a:off x="7602280" y="46141"/>
            <a:ext cx="1541720" cy="524578"/>
            <a:chOff x="875144" y="2044387"/>
            <a:chExt cx="2953792" cy="524578"/>
          </a:xfrm>
        </p:grpSpPr>
        <p:sp>
          <p:nvSpPr>
            <p:cNvPr id="10" name="Arrow: Pentagon 9">
              <a:extLst>
                <a:ext uri="{FF2B5EF4-FFF2-40B4-BE49-F238E27FC236}">
                  <a16:creationId xmlns:a16="http://schemas.microsoft.com/office/drawing/2014/main" id="{EA416A0E-10F6-4348-ABC6-06545E93A849}"/>
                </a:ext>
              </a:extLst>
            </p:cNvPr>
            <p:cNvSpPr/>
            <p:nvPr/>
          </p:nvSpPr>
          <p:spPr>
            <a:xfrm rot="10800000">
              <a:off x="875144" y="2044387"/>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Pentagon 4">
              <a:extLst>
                <a:ext uri="{FF2B5EF4-FFF2-40B4-BE49-F238E27FC236}">
                  <a16:creationId xmlns:a16="http://schemas.microsoft.com/office/drawing/2014/main" id="{BBDCC130-5DEB-4980-90BE-EE2D2537B584}"/>
                </a:ext>
              </a:extLst>
            </p:cNvPr>
            <p:cNvSpPr txBox="1"/>
            <p:nvPr/>
          </p:nvSpPr>
          <p:spPr>
            <a:xfrm rot="21600000">
              <a:off x="1006288" y="2044387"/>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000" kern="1200" dirty="0"/>
                <a:t>Modeling for Leading Causes of Death</a:t>
              </a:r>
              <a:endParaRPr lang="en-IN" sz="1000" kern="1200" dirty="0"/>
            </a:p>
          </p:txBody>
        </p:sp>
      </p:grpSp>
    </p:spTree>
    <p:extLst>
      <p:ext uri="{BB962C8B-B14F-4D97-AF65-F5344CB8AC3E}">
        <p14:creationId xmlns:p14="http://schemas.microsoft.com/office/powerpoint/2010/main" val="2427902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C4EA7C-E601-4631-9CB8-205A2D4092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Picture 3">
            <a:extLst>
              <a:ext uri="{FF2B5EF4-FFF2-40B4-BE49-F238E27FC236}">
                <a16:creationId xmlns:a16="http://schemas.microsoft.com/office/drawing/2014/main" id="{27154E9A-78A3-40BE-B83D-3BBC496DCE27}"/>
              </a:ext>
            </a:extLst>
          </p:cNvPr>
          <p:cNvPicPr>
            <a:picLocks noChangeAspect="1"/>
          </p:cNvPicPr>
          <p:nvPr/>
        </p:nvPicPr>
        <p:blipFill rotWithShape="1">
          <a:blip r:embed="rId2"/>
          <a:srcRect l="3644"/>
          <a:stretch/>
        </p:blipFill>
        <p:spPr>
          <a:xfrm>
            <a:off x="98843" y="1032288"/>
            <a:ext cx="6195632" cy="1899469"/>
          </a:xfrm>
          <a:prstGeom prst="rect">
            <a:avLst/>
          </a:prstGeom>
          <a:ln>
            <a:solidFill>
              <a:schemeClr val="tx1"/>
            </a:solidFill>
          </a:ln>
        </p:spPr>
      </p:pic>
      <p:pic>
        <p:nvPicPr>
          <p:cNvPr id="5" name="Picture 4">
            <a:extLst>
              <a:ext uri="{FF2B5EF4-FFF2-40B4-BE49-F238E27FC236}">
                <a16:creationId xmlns:a16="http://schemas.microsoft.com/office/drawing/2014/main" id="{B52D2073-35E8-4E6A-8DC3-A0FF07C7750A}"/>
              </a:ext>
            </a:extLst>
          </p:cNvPr>
          <p:cNvPicPr>
            <a:picLocks noChangeAspect="1"/>
          </p:cNvPicPr>
          <p:nvPr/>
        </p:nvPicPr>
        <p:blipFill rotWithShape="1">
          <a:blip r:embed="rId3"/>
          <a:srcRect l="10418" t="17068"/>
          <a:stretch/>
        </p:blipFill>
        <p:spPr>
          <a:xfrm>
            <a:off x="98843" y="3101016"/>
            <a:ext cx="6195632" cy="1769435"/>
          </a:xfrm>
          <a:prstGeom prst="rect">
            <a:avLst/>
          </a:prstGeom>
          <a:ln>
            <a:solidFill>
              <a:schemeClr val="tx1"/>
            </a:solidFill>
          </a:ln>
        </p:spPr>
      </p:pic>
      <p:sp>
        <p:nvSpPr>
          <p:cNvPr id="6" name="Title 1">
            <a:extLst>
              <a:ext uri="{FF2B5EF4-FFF2-40B4-BE49-F238E27FC236}">
                <a16:creationId xmlns:a16="http://schemas.microsoft.com/office/drawing/2014/main" id="{F0F8D080-33C5-4A83-9D1D-4B2B1B16C1F1}"/>
              </a:ext>
            </a:extLst>
          </p:cNvPr>
          <p:cNvSpPr txBox="1">
            <a:spLocks/>
          </p:cNvSpPr>
          <p:nvPr/>
        </p:nvSpPr>
        <p:spPr>
          <a:xfrm>
            <a:off x="190747" y="64467"/>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Predictive Tool </a:t>
            </a:r>
          </a:p>
        </p:txBody>
      </p:sp>
      <p:pic>
        <p:nvPicPr>
          <p:cNvPr id="8194" name="Picture 2">
            <a:extLst>
              <a:ext uri="{FF2B5EF4-FFF2-40B4-BE49-F238E27FC236}">
                <a16:creationId xmlns:a16="http://schemas.microsoft.com/office/drawing/2014/main" id="{CC89B84E-B947-4E2E-9B8F-CD2EE065E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65" y="601645"/>
            <a:ext cx="2145332" cy="183761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68F4915-5DC8-4218-84BD-55EC52D2AB2A}"/>
              </a:ext>
            </a:extLst>
          </p:cNvPr>
          <p:cNvSpPr txBox="1">
            <a:spLocks/>
          </p:cNvSpPr>
          <p:nvPr/>
        </p:nvSpPr>
        <p:spPr>
          <a:xfrm>
            <a:off x="114871" y="531280"/>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sz="1600" dirty="0">
                <a:solidFill>
                  <a:schemeClr val="tx1"/>
                </a:solidFill>
              </a:rPr>
              <a:t>Custom Values of Counties (Let’s tweak Under_18 Column)</a:t>
            </a:r>
          </a:p>
        </p:txBody>
      </p:sp>
      <p:sp>
        <p:nvSpPr>
          <p:cNvPr id="7" name="Arrow: Down 6">
            <a:extLst>
              <a:ext uri="{FF2B5EF4-FFF2-40B4-BE49-F238E27FC236}">
                <a16:creationId xmlns:a16="http://schemas.microsoft.com/office/drawing/2014/main" id="{EC9C295C-47B8-4702-AD06-744430323DFE}"/>
              </a:ext>
            </a:extLst>
          </p:cNvPr>
          <p:cNvSpPr/>
          <p:nvPr/>
        </p:nvSpPr>
        <p:spPr>
          <a:xfrm>
            <a:off x="6508461" y="2516114"/>
            <a:ext cx="283535" cy="6990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Arrow: Down 9">
            <a:extLst>
              <a:ext uri="{FF2B5EF4-FFF2-40B4-BE49-F238E27FC236}">
                <a16:creationId xmlns:a16="http://schemas.microsoft.com/office/drawing/2014/main" id="{A891DA39-0F9E-42D8-8024-2934497928B5}"/>
              </a:ext>
            </a:extLst>
          </p:cNvPr>
          <p:cNvSpPr/>
          <p:nvPr/>
        </p:nvSpPr>
        <p:spPr>
          <a:xfrm rot="10800000">
            <a:off x="7771459" y="2504507"/>
            <a:ext cx="283535" cy="6990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57C0FF9-703E-42E9-AACA-1B9338196076}"/>
              </a:ext>
            </a:extLst>
          </p:cNvPr>
          <p:cNvSpPr txBox="1"/>
          <p:nvPr/>
        </p:nvSpPr>
        <p:spPr>
          <a:xfrm>
            <a:off x="8054994" y="2557883"/>
            <a:ext cx="524503" cy="307777"/>
          </a:xfrm>
          <a:prstGeom prst="rect">
            <a:avLst/>
          </a:prstGeom>
          <a:noFill/>
        </p:spPr>
        <p:txBody>
          <a:bodyPr wrap="none" rtlCol="0">
            <a:spAutoFit/>
          </a:bodyPr>
          <a:lstStyle/>
          <a:p>
            <a:r>
              <a:rPr lang="en-IN" dirty="0"/>
              <a:t>ALE</a:t>
            </a:r>
          </a:p>
        </p:txBody>
      </p:sp>
      <p:sp>
        <p:nvSpPr>
          <p:cNvPr id="12" name="TextBox 11">
            <a:extLst>
              <a:ext uri="{FF2B5EF4-FFF2-40B4-BE49-F238E27FC236}">
                <a16:creationId xmlns:a16="http://schemas.microsoft.com/office/drawing/2014/main" id="{FD4CB92B-C7DC-4E3A-A054-91635B1CB19A}"/>
              </a:ext>
            </a:extLst>
          </p:cNvPr>
          <p:cNvSpPr txBox="1"/>
          <p:nvPr/>
        </p:nvSpPr>
        <p:spPr>
          <a:xfrm>
            <a:off x="6700593" y="2531647"/>
            <a:ext cx="970137" cy="307777"/>
          </a:xfrm>
          <a:prstGeom prst="rect">
            <a:avLst/>
          </a:prstGeom>
          <a:noFill/>
        </p:spPr>
        <p:txBody>
          <a:bodyPr wrap="none" rtlCol="0">
            <a:spAutoFit/>
          </a:bodyPr>
          <a:lstStyle/>
          <a:p>
            <a:r>
              <a:rPr lang="en-IN" dirty="0"/>
              <a:t>Under_18</a:t>
            </a:r>
          </a:p>
        </p:txBody>
      </p:sp>
      <p:sp>
        <p:nvSpPr>
          <p:cNvPr id="11" name="TextBox 10">
            <a:extLst>
              <a:ext uri="{FF2B5EF4-FFF2-40B4-BE49-F238E27FC236}">
                <a16:creationId xmlns:a16="http://schemas.microsoft.com/office/drawing/2014/main" id="{903DC1AE-32BC-441B-A1B6-62148B9788FF}"/>
              </a:ext>
            </a:extLst>
          </p:cNvPr>
          <p:cNvSpPr txBox="1"/>
          <p:nvPr/>
        </p:nvSpPr>
        <p:spPr>
          <a:xfrm>
            <a:off x="6434165" y="3233317"/>
            <a:ext cx="2393448" cy="738664"/>
          </a:xfrm>
          <a:prstGeom prst="rect">
            <a:avLst/>
          </a:prstGeom>
          <a:noFill/>
        </p:spPr>
        <p:txBody>
          <a:bodyPr wrap="square" rtlCol="0">
            <a:spAutoFit/>
          </a:bodyPr>
          <a:lstStyle/>
          <a:p>
            <a:r>
              <a:rPr lang="en-IN" dirty="0"/>
              <a:t>Under_18: % of women pregnancy who are under 18</a:t>
            </a:r>
          </a:p>
        </p:txBody>
      </p:sp>
      <p:sp>
        <p:nvSpPr>
          <p:cNvPr id="14" name="TextBox 13">
            <a:extLst>
              <a:ext uri="{FF2B5EF4-FFF2-40B4-BE49-F238E27FC236}">
                <a16:creationId xmlns:a16="http://schemas.microsoft.com/office/drawing/2014/main" id="{D2A64D3A-D2B2-4CB3-8C16-2602E1A793A8}"/>
              </a:ext>
            </a:extLst>
          </p:cNvPr>
          <p:cNvSpPr txBox="1"/>
          <p:nvPr/>
        </p:nvSpPr>
        <p:spPr>
          <a:xfrm>
            <a:off x="166271" y="4864687"/>
            <a:ext cx="6505327" cy="261610"/>
          </a:xfrm>
          <a:prstGeom prst="rect">
            <a:avLst/>
          </a:prstGeom>
          <a:noFill/>
        </p:spPr>
        <p:txBody>
          <a:bodyPr wrap="square" rtlCol="0">
            <a:spAutoFit/>
          </a:bodyPr>
          <a:lstStyle/>
          <a:p>
            <a:r>
              <a:rPr lang="en-IN" sz="1100" dirty="0"/>
              <a:t>*Can be done for all independent attributes like No exercise, Obesity etc.</a:t>
            </a:r>
          </a:p>
        </p:txBody>
      </p:sp>
      <p:grpSp>
        <p:nvGrpSpPr>
          <p:cNvPr id="15" name="Group 14">
            <a:extLst>
              <a:ext uri="{FF2B5EF4-FFF2-40B4-BE49-F238E27FC236}">
                <a16:creationId xmlns:a16="http://schemas.microsoft.com/office/drawing/2014/main" id="{99AC3A4A-ADB4-421B-A878-3F4CE06DC716}"/>
              </a:ext>
            </a:extLst>
          </p:cNvPr>
          <p:cNvGrpSpPr/>
          <p:nvPr/>
        </p:nvGrpSpPr>
        <p:grpSpPr>
          <a:xfrm>
            <a:off x="7602280" y="46141"/>
            <a:ext cx="1541720" cy="524578"/>
            <a:chOff x="875144" y="2044387"/>
            <a:chExt cx="2953792" cy="524578"/>
          </a:xfrm>
        </p:grpSpPr>
        <p:sp>
          <p:nvSpPr>
            <p:cNvPr id="16" name="Arrow: Pentagon 15">
              <a:extLst>
                <a:ext uri="{FF2B5EF4-FFF2-40B4-BE49-F238E27FC236}">
                  <a16:creationId xmlns:a16="http://schemas.microsoft.com/office/drawing/2014/main" id="{C6FC80A5-D1BA-4980-9CEA-8DEE91FDB271}"/>
                </a:ext>
              </a:extLst>
            </p:cNvPr>
            <p:cNvSpPr/>
            <p:nvPr/>
          </p:nvSpPr>
          <p:spPr>
            <a:xfrm rot="10800000">
              <a:off x="875144" y="2044387"/>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Arrow: Pentagon 4">
              <a:extLst>
                <a:ext uri="{FF2B5EF4-FFF2-40B4-BE49-F238E27FC236}">
                  <a16:creationId xmlns:a16="http://schemas.microsoft.com/office/drawing/2014/main" id="{D84405F8-42EA-47EF-98A7-B4CAD6DBCAE2}"/>
                </a:ext>
              </a:extLst>
            </p:cNvPr>
            <p:cNvSpPr txBox="1"/>
            <p:nvPr/>
          </p:nvSpPr>
          <p:spPr>
            <a:xfrm rot="21600000">
              <a:off x="1006288" y="2044387"/>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000" kern="1200" dirty="0"/>
                <a:t>Modeling for Leading Causes of Death</a:t>
              </a:r>
              <a:endParaRPr lang="en-IN" sz="1000" kern="1200" dirty="0"/>
            </a:p>
          </p:txBody>
        </p:sp>
      </p:grpSp>
    </p:spTree>
    <p:extLst>
      <p:ext uri="{BB962C8B-B14F-4D97-AF65-F5344CB8AC3E}">
        <p14:creationId xmlns:p14="http://schemas.microsoft.com/office/powerpoint/2010/main" val="711010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83F27F-3879-4BFB-88FA-D6DCC398BA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4" name="Picture 3">
            <a:extLst>
              <a:ext uri="{FF2B5EF4-FFF2-40B4-BE49-F238E27FC236}">
                <a16:creationId xmlns:a16="http://schemas.microsoft.com/office/drawing/2014/main" id="{A7EEEC2C-9969-40E2-8CBA-80E3242262B4}"/>
              </a:ext>
            </a:extLst>
          </p:cNvPr>
          <p:cNvPicPr>
            <a:picLocks noChangeAspect="1"/>
          </p:cNvPicPr>
          <p:nvPr/>
        </p:nvPicPr>
        <p:blipFill rotWithShape="1">
          <a:blip r:embed="rId2"/>
          <a:srcRect b="6166"/>
          <a:stretch/>
        </p:blipFill>
        <p:spPr>
          <a:xfrm>
            <a:off x="190916" y="1116128"/>
            <a:ext cx="7974888" cy="3832296"/>
          </a:xfrm>
          <a:prstGeom prst="rect">
            <a:avLst/>
          </a:prstGeom>
          <a:ln>
            <a:solidFill>
              <a:schemeClr val="tx1"/>
            </a:solidFill>
          </a:ln>
        </p:spPr>
      </p:pic>
      <p:sp>
        <p:nvSpPr>
          <p:cNvPr id="5" name="Title 1">
            <a:extLst>
              <a:ext uri="{FF2B5EF4-FFF2-40B4-BE49-F238E27FC236}">
                <a16:creationId xmlns:a16="http://schemas.microsoft.com/office/drawing/2014/main" id="{5D0688CC-FF99-4D82-A989-13BC6813C747}"/>
              </a:ext>
            </a:extLst>
          </p:cNvPr>
          <p:cNvSpPr txBox="1">
            <a:spLocks/>
          </p:cNvSpPr>
          <p:nvPr/>
        </p:nvSpPr>
        <p:spPr>
          <a:xfrm>
            <a:off x="289984" y="179476"/>
            <a:ext cx="8114400" cy="486831"/>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Prediction for all 9 Models</a:t>
            </a:r>
          </a:p>
        </p:txBody>
      </p:sp>
      <p:sp>
        <p:nvSpPr>
          <p:cNvPr id="6" name="Arrow: Down 5">
            <a:extLst>
              <a:ext uri="{FF2B5EF4-FFF2-40B4-BE49-F238E27FC236}">
                <a16:creationId xmlns:a16="http://schemas.microsoft.com/office/drawing/2014/main" id="{E02B7235-FD03-428B-ADDE-076120B4F3EF}"/>
              </a:ext>
            </a:extLst>
          </p:cNvPr>
          <p:cNvSpPr/>
          <p:nvPr/>
        </p:nvSpPr>
        <p:spPr>
          <a:xfrm rot="19594706">
            <a:off x="692966" y="1032069"/>
            <a:ext cx="307825" cy="1304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C437B988-1845-47D8-908A-95D77D318EAE}"/>
              </a:ext>
            </a:extLst>
          </p:cNvPr>
          <p:cNvSpPr txBox="1">
            <a:spLocks/>
          </p:cNvSpPr>
          <p:nvPr/>
        </p:nvSpPr>
        <p:spPr>
          <a:xfrm>
            <a:off x="289984" y="615120"/>
            <a:ext cx="8114400" cy="501008"/>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sz="2400" dirty="0">
                <a:solidFill>
                  <a:schemeClr val="tx1"/>
                </a:solidFill>
              </a:rPr>
              <a:t>Custom Values of Counties (Output of all models)</a:t>
            </a:r>
          </a:p>
        </p:txBody>
      </p:sp>
      <p:grpSp>
        <p:nvGrpSpPr>
          <p:cNvPr id="8" name="Group 7">
            <a:extLst>
              <a:ext uri="{FF2B5EF4-FFF2-40B4-BE49-F238E27FC236}">
                <a16:creationId xmlns:a16="http://schemas.microsoft.com/office/drawing/2014/main" id="{59B1389D-8B50-4B76-A1F6-AC83F3D2D003}"/>
              </a:ext>
            </a:extLst>
          </p:cNvPr>
          <p:cNvGrpSpPr/>
          <p:nvPr/>
        </p:nvGrpSpPr>
        <p:grpSpPr>
          <a:xfrm>
            <a:off x="7602280" y="46141"/>
            <a:ext cx="1541720" cy="524578"/>
            <a:chOff x="875144" y="2044387"/>
            <a:chExt cx="2953792" cy="524578"/>
          </a:xfrm>
        </p:grpSpPr>
        <p:sp>
          <p:nvSpPr>
            <p:cNvPr id="9" name="Arrow: Pentagon 8">
              <a:extLst>
                <a:ext uri="{FF2B5EF4-FFF2-40B4-BE49-F238E27FC236}">
                  <a16:creationId xmlns:a16="http://schemas.microsoft.com/office/drawing/2014/main" id="{6AC1397F-524C-4A35-A1C0-B86A6A0B06AD}"/>
                </a:ext>
              </a:extLst>
            </p:cNvPr>
            <p:cNvSpPr/>
            <p:nvPr/>
          </p:nvSpPr>
          <p:spPr>
            <a:xfrm rot="10800000">
              <a:off x="875144" y="2044387"/>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Pentagon 4">
              <a:extLst>
                <a:ext uri="{FF2B5EF4-FFF2-40B4-BE49-F238E27FC236}">
                  <a16:creationId xmlns:a16="http://schemas.microsoft.com/office/drawing/2014/main" id="{57EF8ED9-FE50-485E-84AD-5E30980D8F07}"/>
                </a:ext>
              </a:extLst>
            </p:cNvPr>
            <p:cNvSpPr txBox="1"/>
            <p:nvPr/>
          </p:nvSpPr>
          <p:spPr>
            <a:xfrm rot="21600000">
              <a:off x="1006288" y="2044387"/>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sz="1000" kern="1200" dirty="0"/>
                <a:t>Modeling for Leading Causes of Death</a:t>
              </a:r>
              <a:endParaRPr lang="en-IN" sz="1000" kern="1200" dirty="0"/>
            </a:p>
          </p:txBody>
        </p:sp>
      </p:grpSp>
    </p:spTree>
    <p:extLst>
      <p:ext uri="{BB962C8B-B14F-4D97-AF65-F5344CB8AC3E}">
        <p14:creationId xmlns:p14="http://schemas.microsoft.com/office/powerpoint/2010/main" val="2494477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514800" y="2025550"/>
            <a:ext cx="8114400" cy="655800"/>
          </a:xfrm>
        </p:spPr>
        <p:txBody>
          <a:bodyPr/>
          <a:lstStyle/>
          <a:p>
            <a:r>
              <a:rPr lang="en-IN" dirty="0"/>
              <a:t>Clustering of Counties</a:t>
            </a:r>
          </a:p>
        </p:txBody>
      </p:sp>
      <p:graphicFrame>
        <p:nvGraphicFramePr>
          <p:cNvPr id="4" name="Diagram 3">
            <a:extLst>
              <a:ext uri="{FF2B5EF4-FFF2-40B4-BE49-F238E27FC236}">
                <a16:creationId xmlns:a16="http://schemas.microsoft.com/office/drawing/2014/main" id="{23A10F70-E909-4F7B-A157-18A406A2857C}"/>
              </a:ext>
            </a:extLst>
          </p:cNvPr>
          <p:cNvGraphicFramePr/>
          <p:nvPr>
            <p:extLst>
              <p:ext uri="{D42A27DB-BD31-4B8C-83A1-F6EECF244321}">
                <p14:modId xmlns:p14="http://schemas.microsoft.com/office/powerpoint/2010/main" val="3378563383"/>
              </p:ext>
            </p:extLst>
          </p:nvPr>
        </p:nvGraphicFramePr>
        <p:xfrm>
          <a:off x="4857520" y="539750"/>
          <a:ext cx="4441793" cy="3251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6B6AB61-9276-4603-9ABB-E38BDC1DB233}"/>
              </a:ext>
            </a:extLst>
          </p:cNvPr>
          <p:cNvSpPr txBox="1"/>
          <p:nvPr/>
        </p:nvSpPr>
        <p:spPr>
          <a:xfrm>
            <a:off x="1207363" y="2568976"/>
            <a:ext cx="2204450" cy="307777"/>
          </a:xfrm>
          <a:prstGeom prst="rect">
            <a:avLst/>
          </a:prstGeom>
          <a:noFill/>
        </p:spPr>
        <p:txBody>
          <a:bodyPr wrap="none" rtlCol="0">
            <a:spAutoFit/>
          </a:bodyPr>
          <a:lstStyle/>
          <a:p>
            <a:r>
              <a:rPr lang="en-US" dirty="0">
                <a:solidFill>
                  <a:schemeClr val="bg1"/>
                </a:solidFill>
              </a:rPr>
              <a:t>Leading Causes of Death</a:t>
            </a:r>
            <a:endParaRPr lang="en-IN" dirty="0">
              <a:solidFill>
                <a:schemeClr val="bg1"/>
              </a:solidFill>
            </a:endParaRPr>
          </a:p>
        </p:txBody>
      </p:sp>
    </p:spTree>
    <p:extLst>
      <p:ext uri="{BB962C8B-B14F-4D97-AF65-F5344CB8AC3E}">
        <p14:creationId xmlns:p14="http://schemas.microsoft.com/office/powerpoint/2010/main" val="3420505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1CDB17-3223-4345-93C6-1F7E073571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Rectangle 2">
            <a:extLst>
              <a:ext uri="{FF2B5EF4-FFF2-40B4-BE49-F238E27FC236}">
                <a16:creationId xmlns:a16="http://schemas.microsoft.com/office/drawing/2014/main" id="{A0E6DCC1-AE5E-4BC6-9B30-B89D2D3B44F5}"/>
              </a:ext>
            </a:extLst>
          </p:cNvPr>
          <p:cNvSpPr/>
          <p:nvPr/>
        </p:nvSpPr>
        <p:spPr>
          <a:xfrm>
            <a:off x="95272" y="1019149"/>
            <a:ext cx="1229832" cy="346429"/>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Data Cleaning</a:t>
            </a:r>
          </a:p>
        </p:txBody>
      </p:sp>
      <p:sp>
        <p:nvSpPr>
          <p:cNvPr id="4" name="Rectangle 3">
            <a:extLst>
              <a:ext uri="{FF2B5EF4-FFF2-40B4-BE49-F238E27FC236}">
                <a16:creationId xmlns:a16="http://schemas.microsoft.com/office/drawing/2014/main" id="{42116E5B-F94C-4317-AED8-14ED4B74ED60}"/>
              </a:ext>
            </a:extLst>
          </p:cNvPr>
          <p:cNvSpPr/>
          <p:nvPr/>
        </p:nvSpPr>
        <p:spPr>
          <a:xfrm>
            <a:off x="2150891" y="1052527"/>
            <a:ext cx="1671082" cy="298463"/>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Data Dictionary</a:t>
            </a:r>
          </a:p>
        </p:txBody>
      </p:sp>
      <p:sp>
        <p:nvSpPr>
          <p:cNvPr id="5" name="Rectangle 4">
            <a:extLst>
              <a:ext uri="{FF2B5EF4-FFF2-40B4-BE49-F238E27FC236}">
                <a16:creationId xmlns:a16="http://schemas.microsoft.com/office/drawing/2014/main" id="{D5F9374B-C10A-4D0B-B43C-C79EA2358B3D}"/>
              </a:ext>
            </a:extLst>
          </p:cNvPr>
          <p:cNvSpPr/>
          <p:nvPr/>
        </p:nvSpPr>
        <p:spPr>
          <a:xfrm>
            <a:off x="4587078" y="1049791"/>
            <a:ext cx="1671082" cy="298464"/>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Data Exploration</a:t>
            </a:r>
          </a:p>
        </p:txBody>
      </p:sp>
      <p:sp>
        <p:nvSpPr>
          <p:cNvPr id="6" name="Rectangle 5">
            <a:extLst>
              <a:ext uri="{FF2B5EF4-FFF2-40B4-BE49-F238E27FC236}">
                <a16:creationId xmlns:a16="http://schemas.microsoft.com/office/drawing/2014/main" id="{F67C471A-5E18-4A2A-AE4E-AC8732381981}"/>
              </a:ext>
            </a:extLst>
          </p:cNvPr>
          <p:cNvSpPr/>
          <p:nvPr/>
        </p:nvSpPr>
        <p:spPr>
          <a:xfrm>
            <a:off x="7083947" y="1057048"/>
            <a:ext cx="1671084" cy="268309"/>
          </a:xfrm>
          <a:prstGeom prst="rect">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Modelling &amp; Prediction</a:t>
            </a:r>
          </a:p>
        </p:txBody>
      </p:sp>
      <p:pic>
        <p:nvPicPr>
          <p:cNvPr id="7" name="Picture 6">
            <a:extLst>
              <a:ext uri="{FF2B5EF4-FFF2-40B4-BE49-F238E27FC236}">
                <a16:creationId xmlns:a16="http://schemas.microsoft.com/office/drawing/2014/main" id="{CE8591D0-88D6-48B6-8D9F-FDABF0ECBEF0}"/>
              </a:ext>
            </a:extLst>
          </p:cNvPr>
          <p:cNvPicPr>
            <a:picLocks noChangeAspect="1"/>
          </p:cNvPicPr>
          <p:nvPr/>
        </p:nvPicPr>
        <p:blipFill>
          <a:blip r:embed="rId2"/>
          <a:stretch>
            <a:fillRect/>
          </a:stretch>
        </p:blipFill>
        <p:spPr>
          <a:xfrm>
            <a:off x="1639638" y="1718004"/>
            <a:ext cx="6279851" cy="1472786"/>
          </a:xfrm>
          <a:prstGeom prst="rect">
            <a:avLst/>
          </a:prstGeom>
        </p:spPr>
      </p:pic>
      <p:sp>
        <p:nvSpPr>
          <p:cNvPr id="9" name="Google Shape;147;p14">
            <a:extLst>
              <a:ext uri="{FF2B5EF4-FFF2-40B4-BE49-F238E27FC236}">
                <a16:creationId xmlns:a16="http://schemas.microsoft.com/office/drawing/2014/main" id="{9B978C2C-EC75-41B6-BDC9-DD8EBD56FE8B}"/>
              </a:ext>
            </a:extLst>
          </p:cNvPr>
          <p:cNvSpPr txBox="1">
            <a:spLocks/>
          </p:cNvSpPr>
          <p:nvPr/>
        </p:nvSpPr>
        <p:spPr>
          <a:xfrm>
            <a:off x="129844" y="115027"/>
            <a:ext cx="5833730" cy="44448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600" dirty="0">
                <a:solidFill>
                  <a:schemeClr val="tx1"/>
                </a:solidFill>
              </a:rPr>
              <a:t>Project Pipeline at a Glance</a:t>
            </a:r>
          </a:p>
        </p:txBody>
      </p:sp>
      <p:pic>
        <p:nvPicPr>
          <p:cNvPr id="10" name="Picture 9">
            <a:extLst>
              <a:ext uri="{FF2B5EF4-FFF2-40B4-BE49-F238E27FC236}">
                <a16:creationId xmlns:a16="http://schemas.microsoft.com/office/drawing/2014/main" id="{E235EE05-C325-4AB6-83B2-1F5DAD2DBAFD}"/>
              </a:ext>
            </a:extLst>
          </p:cNvPr>
          <p:cNvPicPr>
            <a:picLocks noChangeAspect="1"/>
          </p:cNvPicPr>
          <p:nvPr/>
        </p:nvPicPr>
        <p:blipFill>
          <a:blip r:embed="rId3"/>
          <a:stretch>
            <a:fillRect/>
          </a:stretch>
        </p:blipFill>
        <p:spPr>
          <a:xfrm>
            <a:off x="1651124" y="3238739"/>
            <a:ext cx="6268365" cy="1828512"/>
          </a:xfrm>
          <a:prstGeom prst="rect">
            <a:avLst/>
          </a:prstGeom>
        </p:spPr>
      </p:pic>
      <p:sp>
        <p:nvSpPr>
          <p:cNvPr id="13" name="Arrow: Right 12">
            <a:extLst>
              <a:ext uri="{FF2B5EF4-FFF2-40B4-BE49-F238E27FC236}">
                <a16:creationId xmlns:a16="http://schemas.microsoft.com/office/drawing/2014/main" id="{69E2BB80-D278-4783-9BD5-4F24FBAB4E1C}"/>
              </a:ext>
            </a:extLst>
          </p:cNvPr>
          <p:cNvSpPr/>
          <p:nvPr/>
        </p:nvSpPr>
        <p:spPr>
          <a:xfrm>
            <a:off x="6313526" y="1019149"/>
            <a:ext cx="715055" cy="3261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3811572-3B79-4625-AF39-563BF9039AD3}"/>
              </a:ext>
            </a:extLst>
          </p:cNvPr>
          <p:cNvSpPr/>
          <p:nvPr/>
        </p:nvSpPr>
        <p:spPr>
          <a:xfrm>
            <a:off x="3856075" y="1046883"/>
            <a:ext cx="715055" cy="3261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E9C9DF14-F769-418E-B6FA-BD9EF7B1598D}"/>
              </a:ext>
            </a:extLst>
          </p:cNvPr>
          <p:cNvSpPr/>
          <p:nvPr/>
        </p:nvSpPr>
        <p:spPr>
          <a:xfrm>
            <a:off x="1380470" y="1045438"/>
            <a:ext cx="715055" cy="3261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AAA70CC-8E37-4833-A758-1C060F061817}"/>
              </a:ext>
            </a:extLst>
          </p:cNvPr>
          <p:cNvSpPr txBox="1"/>
          <p:nvPr/>
        </p:nvSpPr>
        <p:spPr>
          <a:xfrm>
            <a:off x="95272" y="3238092"/>
            <a:ext cx="1409360" cy="307777"/>
          </a:xfrm>
          <a:prstGeom prst="rect">
            <a:avLst/>
          </a:prstGeom>
          <a:solidFill>
            <a:schemeClr val="accent3">
              <a:lumMod val="50000"/>
            </a:schemeClr>
          </a:solidFill>
        </p:spPr>
        <p:txBody>
          <a:bodyPr wrap="none" rtlCol="0">
            <a:spAutoFit/>
          </a:bodyPr>
          <a:lstStyle/>
          <a:p>
            <a:r>
              <a:rPr lang="en-IN" dirty="0">
                <a:solidFill>
                  <a:schemeClr val="bg1"/>
                </a:solidFill>
              </a:rPr>
              <a:t>Data Dictionary</a:t>
            </a:r>
          </a:p>
        </p:txBody>
      </p:sp>
      <p:sp>
        <p:nvSpPr>
          <p:cNvPr id="16" name="TextBox 15">
            <a:extLst>
              <a:ext uri="{FF2B5EF4-FFF2-40B4-BE49-F238E27FC236}">
                <a16:creationId xmlns:a16="http://schemas.microsoft.com/office/drawing/2014/main" id="{08E33817-6CCB-4A0C-8641-E3BA001892D5}"/>
              </a:ext>
            </a:extLst>
          </p:cNvPr>
          <p:cNvSpPr txBox="1"/>
          <p:nvPr/>
        </p:nvSpPr>
        <p:spPr>
          <a:xfrm>
            <a:off x="943023" y="1718004"/>
            <a:ext cx="562975" cy="307777"/>
          </a:xfrm>
          <a:prstGeom prst="rect">
            <a:avLst/>
          </a:prstGeom>
          <a:solidFill>
            <a:schemeClr val="accent3">
              <a:lumMod val="50000"/>
            </a:schemeClr>
          </a:solidFill>
        </p:spPr>
        <p:txBody>
          <a:bodyPr wrap="none" rtlCol="0">
            <a:spAutoFit/>
          </a:bodyPr>
          <a:lstStyle/>
          <a:p>
            <a:r>
              <a:rPr lang="en-IN" dirty="0">
                <a:solidFill>
                  <a:schemeClr val="bg1"/>
                </a:solidFill>
              </a:rPr>
              <a:t>Data</a:t>
            </a:r>
          </a:p>
        </p:txBody>
      </p:sp>
      <p:grpSp>
        <p:nvGrpSpPr>
          <p:cNvPr id="17" name="Group 16">
            <a:extLst>
              <a:ext uri="{FF2B5EF4-FFF2-40B4-BE49-F238E27FC236}">
                <a16:creationId xmlns:a16="http://schemas.microsoft.com/office/drawing/2014/main" id="{127C1A71-FA45-4D0F-B43E-3A6160209ED2}"/>
              </a:ext>
            </a:extLst>
          </p:cNvPr>
          <p:cNvGrpSpPr/>
          <p:nvPr/>
        </p:nvGrpSpPr>
        <p:grpSpPr>
          <a:xfrm>
            <a:off x="7213791" y="73858"/>
            <a:ext cx="1930209" cy="524578"/>
            <a:chOff x="875144" y="880"/>
            <a:chExt cx="2953792" cy="524578"/>
          </a:xfrm>
        </p:grpSpPr>
        <p:sp>
          <p:nvSpPr>
            <p:cNvPr id="18" name="Arrow: Pentagon 17">
              <a:extLst>
                <a:ext uri="{FF2B5EF4-FFF2-40B4-BE49-F238E27FC236}">
                  <a16:creationId xmlns:a16="http://schemas.microsoft.com/office/drawing/2014/main" id="{D60A9C56-1374-49DF-B41D-F494128CD6DA}"/>
                </a:ext>
              </a:extLst>
            </p:cNvPr>
            <p:cNvSpPr/>
            <p:nvPr/>
          </p:nvSpPr>
          <p:spPr>
            <a:xfrm rot="10800000">
              <a:off x="875144" y="880"/>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Arrow: Pentagon 4">
              <a:extLst>
                <a:ext uri="{FF2B5EF4-FFF2-40B4-BE49-F238E27FC236}">
                  <a16:creationId xmlns:a16="http://schemas.microsoft.com/office/drawing/2014/main" id="{EE6EAC56-45AC-4729-918B-0F8A636EAEBA}"/>
                </a:ext>
              </a:extLst>
            </p:cNvPr>
            <p:cNvSpPr txBox="1"/>
            <p:nvPr/>
          </p:nvSpPr>
          <p:spPr>
            <a:xfrm rot="21600000">
              <a:off x="1006288" y="880"/>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 Statement &amp; Introduction</a:t>
              </a:r>
              <a:endParaRPr lang="en-IN" sz="1000" kern="1200" dirty="0"/>
            </a:p>
          </p:txBody>
        </p:sp>
      </p:grpSp>
    </p:spTree>
    <p:extLst>
      <p:ext uri="{BB962C8B-B14F-4D97-AF65-F5344CB8AC3E}">
        <p14:creationId xmlns:p14="http://schemas.microsoft.com/office/powerpoint/2010/main" val="635042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FA7985-6E5E-42D8-BF60-E3C3ED1F0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6" name="Title 1">
            <a:extLst>
              <a:ext uri="{FF2B5EF4-FFF2-40B4-BE49-F238E27FC236}">
                <a16:creationId xmlns:a16="http://schemas.microsoft.com/office/drawing/2014/main" id="{BE2C8A33-D38B-432B-85BD-9440C4258C85}"/>
              </a:ext>
            </a:extLst>
          </p:cNvPr>
          <p:cNvSpPr txBox="1">
            <a:spLocks/>
          </p:cNvSpPr>
          <p:nvPr/>
        </p:nvSpPr>
        <p:spPr>
          <a:xfrm>
            <a:off x="289984" y="179476"/>
            <a:ext cx="8114400" cy="486831"/>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Hierarchical Clustering on Counties</a:t>
            </a:r>
          </a:p>
        </p:txBody>
      </p:sp>
      <p:pic>
        <p:nvPicPr>
          <p:cNvPr id="7" name="Picture 6">
            <a:extLst>
              <a:ext uri="{FF2B5EF4-FFF2-40B4-BE49-F238E27FC236}">
                <a16:creationId xmlns:a16="http://schemas.microsoft.com/office/drawing/2014/main" id="{F19B758E-BB4A-43D3-BA68-1741F9725401}"/>
              </a:ext>
            </a:extLst>
          </p:cNvPr>
          <p:cNvPicPr>
            <a:picLocks noChangeAspect="1"/>
          </p:cNvPicPr>
          <p:nvPr/>
        </p:nvPicPr>
        <p:blipFill>
          <a:blip r:embed="rId2"/>
          <a:stretch>
            <a:fillRect/>
          </a:stretch>
        </p:blipFill>
        <p:spPr>
          <a:xfrm>
            <a:off x="92859" y="827358"/>
            <a:ext cx="6004490" cy="3062916"/>
          </a:xfrm>
          <a:prstGeom prst="rect">
            <a:avLst/>
          </a:prstGeom>
          <a:ln>
            <a:solidFill>
              <a:schemeClr val="tx1"/>
            </a:solidFill>
          </a:ln>
        </p:spPr>
      </p:pic>
      <p:pic>
        <p:nvPicPr>
          <p:cNvPr id="8" name="Picture 7">
            <a:extLst>
              <a:ext uri="{FF2B5EF4-FFF2-40B4-BE49-F238E27FC236}">
                <a16:creationId xmlns:a16="http://schemas.microsoft.com/office/drawing/2014/main" id="{732FBD73-A549-48FE-8E3C-517C048A2F2F}"/>
              </a:ext>
            </a:extLst>
          </p:cNvPr>
          <p:cNvPicPr>
            <a:picLocks noChangeAspect="1"/>
          </p:cNvPicPr>
          <p:nvPr/>
        </p:nvPicPr>
        <p:blipFill>
          <a:blip r:embed="rId3"/>
          <a:stretch>
            <a:fillRect/>
          </a:stretch>
        </p:blipFill>
        <p:spPr>
          <a:xfrm>
            <a:off x="6380174" y="904303"/>
            <a:ext cx="2473842" cy="1632375"/>
          </a:xfrm>
          <a:prstGeom prst="rect">
            <a:avLst/>
          </a:prstGeom>
          <a:ln>
            <a:solidFill>
              <a:schemeClr val="tx1"/>
            </a:solidFill>
          </a:ln>
        </p:spPr>
      </p:pic>
      <p:sp>
        <p:nvSpPr>
          <p:cNvPr id="9" name="TextBox 8">
            <a:extLst>
              <a:ext uri="{FF2B5EF4-FFF2-40B4-BE49-F238E27FC236}">
                <a16:creationId xmlns:a16="http://schemas.microsoft.com/office/drawing/2014/main" id="{A8CC3D8E-1675-4AE2-A62A-F285EA9AE86B}"/>
              </a:ext>
            </a:extLst>
          </p:cNvPr>
          <p:cNvSpPr txBox="1"/>
          <p:nvPr/>
        </p:nvSpPr>
        <p:spPr>
          <a:xfrm>
            <a:off x="233917" y="4051326"/>
            <a:ext cx="2871299" cy="307777"/>
          </a:xfrm>
          <a:prstGeom prst="rect">
            <a:avLst/>
          </a:prstGeom>
          <a:noFill/>
        </p:spPr>
        <p:txBody>
          <a:bodyPr wrap="none" rtlCol="0">
            <a:spAutoFit/>
          </a:bodyPr>
          <a:lstStyle/>
          <a:p>
            <a:r>
              <a:rPr lang="en-IN" dirty="0"/>
              <a:t>Every county belongs to a cluster.</a:t>
            </a:r>
          </a:p>
        </p:txBody>
      </p:sp>
      <p:grpSp>
        <p:nvGrpSpPr>
          <p:cNvPr id="10" name="Group 9">
            <a:extLst>
              <a:ext uri="{FF2B5EF4-FFF2-40B4-BE49-F238E27FC236}">
                <a16:creationId xmlns:a16="http://schemas.microsoft.com/office/drawing/2014/main" id="{4F04532C-DA11-4FEE-948B-D13A1A2E6A96}"/>
              </a:ext>
            </a:extLst>
          </p:cNvPr>
          <p:cNvGrpSpPr/>
          <p:nvPr/>
        </p:nvGrpSpPr>
        <p:grpSpPr>
          <a:xfrm>
            <a:off x="6670156" y="76249"/>
            <a:ext cx="2473843" cy="393600"/>
            <a:chOff x="875144" y="2725556"/>
            <a:chExt cx="2953792" cy="524578"/>
          </a:xfrm>
        </p:grpSpPr>
        <p:sp>
          <p:nvSpPr>
            <p:cNvPr id="11" name="Arrow: Pentagon 10">
              <a:extLst>
                <a:ext uri="{FF2B5EF4-FFF2-40B4-BE49-F238E27FC236}">
                  <a16:creationId xmlns:a16="http://schemas.microsoft.com/office/drawing/2014/main" id="{E4B873D8-EAF5-43EF-8C9D-9E1E595A9BC7}"/>
                </a:ext>
              </a:extLst>
            </p:cNvPr>
            <p:cNvSpPr/>
            <p:nvPr/>
          </p:nvSpPr>
          <p:spPr>
            <a:xfrm rot="10800000">
              <a:off x="875144" y="2725556"/>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Arrow: Pentagon 4">
              <a:extLst>
                <a:ext uri="{FF2B5EF4-FFF2-40B4-BE49-F238E27FC236}">
                  <a16:creationId xmlns:a16="http://schemas.microsoft.com/office/drawing/2014/main" id="{75C80F8D-1C94-4DB9-816A-DFEC279CF78B}"/>
                </a:ext>
              </a:extLst>
            </p:cNvPr>
            <p:cNvSpPr txBox="1"/>
            <p:nvPr/>
          </p:nvSpPr>
          <p:spPr>
            <a:xfrm rot="21600000">
              <a:off x="1006288" y="2725556"/>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kern="1200" dirty="0"/>
                <a:t>Clustering of Counties 	</a:t>
              </a:r>
              <a:endParaRPr lang="en-IN" kern="1200" dirty="0"/>
            </a:p>
          </p:txBody>
        </p:sp>
      </p:grpSp>
    </p:spTree>
    <p:extLst>
      <p:ext uri="{BB962C8B-B14F-4D97-AF65-F5344CB8AC3E}">
        <p14:creationId xmlns:p14="http://schemas.microsoft.com/office/powerpoint/2010/main" val="4143485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2C2BA9-AAE2-4F10-8558-29950AABF2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7" name="Picture 6">
            <a:extLst>
              <a:ext uri="{FF2B5EF4-FFF2-40B4-BE49-F238E27FC236}">
                <a16:creationId xmlns:a16="http://schemas.microsoft.com/office/drawing/2014/main" id="{C256003E-9E9F-4DAB-B3AF-C5D863BC54B0}"/>
              </a:ext>
            </a:extLst>
          </p:cNvPr>
          <p:cNvPicPr>
            <a:picLocks noChangeAspect="1"/>
          </p:cNvPicPr>
          <p:nvPr/>
        </p:nvPicPr>
        <p:blipFill>
          <a:blip r:embed="rId2"/>
          <a:stretch>
            <a:fillRect/>
          </a:stretch>
        </p:blipFill>
        <p:spPr>
          <a:xfrm>
            <a:off x="289984" y="877341"/>
            <a:ext cx="7868093" cy="1528342"/>
          </a:xfrm>
          <a:prstGeom prst="rect">
            <a:avLst/>
          </a:prstGeom>
          <a:ln>
            <a:solidFill>
              <a:schemeClr val="tx1"/>
            </a:solidFill>
          </a:ln>
        </p:spPr>
      </p:pic>
      <p:sp>
        <p:nvSpPr>
          <p:cNvPr id="9" name="Title 1">
            <a:extLst>
              <a:ext uri="{FF2B5EF4-FFF2-40B4-BE49-F238E27FC236}">
                <a16:creationId xmlns:a16="http://schemas.microsoft.com/office/drawing/2014/main" id="{3DC872AC-C2B4-49E9-B869-0BC06A23F472}"/>
              </a:ext>
            </a:extLst>
          </p:cNvPr>
          <p:cNvSpPr txBox="1">
            <a:spLocks/>
          </p:cNvSpPr>
          <p:nvPr/>
        </p:nvSpPr>
        <p:spPr>
          <a:xfrm>
            <a:off x="289984" y="179476"/>
            <a:ext cx="8114400" cy="465566"/>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Clustering</a:t>
            </a:r>
          </a:p>
        </p:txBody>
      </p:sp>
      <p:pic>
        <p:nvPicPr>
          <p:cNvPr id="12" name="Picture 11">
            <a:extLst>
              <a:ext uri="{FF2B5EF4-FFF2-40B4-BE49-F238E27FC236}">
                <a16:creationId xmlns:a16="http://schemas.microsoft.com/office/drawing/2014/main" id="{9EA86CBC-765B-40B6-9970-B781A8CD9E30}"/>
              </a:ext>
            </a:extLst>
          </p:cNvPr>
          <p:cNvPicPr>
            <a:picLocks noChangeAspect="1"/>
          </p:cNvPicPr>
          <p:nvPr/>
        </p:nvPicPr>
        <p:blipFill>
          <a:blip r:embed="rId3"/>
          <a:stretch>
            <a:fillRect/>
          </a:stretch>
        </p:blipFill>
        <p:spPr>
          <a:xfrm>
            <a:off x="5792799" y="2489952"/>
            <a:ext cx="2885935" cy="2210465"/>
          </a:xfrm>
          <a:prstGeom prst="rect">
            <a:avLst/>
          </a:prstGeom>
        </p:spPr>
      </p:pic>
      <p:sp>
        <p:nvSpPr>
          <p:cNvPr id="13" name="TextBox 12">
            <a:extLst>
              <a:ext uri="{FF2B5EF4-FFF2-40B4-BE49-F238E27FC236}">
                <a16:creationId xmlns:a16="http://schemas.microsoft.com/office/drawing/2014/main" id="{96D2F56B-48D3-4828-A48C-7EA507F6B6ED}"/>
              </a:ext>
            </a:extLst>
          </p:cNvPr>
          <p:cNvSpPr txBox="1"/>
          <p:nvPr/>
        </p:nvSpPr>
        <p:spPr>
          <a:xfrm>
            <a:off x="289985" y="2489952"/>
            <a:ext cx="5231926" cy="646331"/>
          </a:xfrm>
          <a:prstGeom prst="rect">
            <a:avLst/>
          </a:prstGeom>
          <a:noFill/>
        </p:spPr>
        <p:txBody>
          <a:bodyPr wrap="square" rtlCol="0">
            <a:spAutoFit/>
          </a:bodyPr>
          <a:lstStyle/>
          <a:p>
            <a:r>
              <a:rPr lang="en-IN" sz="1200" dirty="0"/>
              <a:t>Counties which belong to Cluster 3 have lower Average Life Expectancy, higher levels for lung cancer, Diabetes and Breast Cancer Rate. (Local Health Agencies can focus more on them)</a:t>
            </a:r>
          </a:p>
        </p:txBody>
      </p:sp>
      <p:grpSp>
        <p:nvGrpSpPr>
          <p:cNvPr id="8" name="Group 7">
            <a:extLst>
              <a:ext uri="{FF2B5EF4-FFF2-40B4-BE49-F238E27FC236}">
                <a16:creationId xmlns:a16="http://schemas.microsoft.com/office/drawing/2014/main" id="{F31B273C-0F37-4926-956E-D07D39CB82DE}"/>
              </a:ext>
            </a:extLst>
          </p:cNvPr>
          <p:cNvGrpSpPr/>
          <p:nvPr/>
        </p:nvGrpSpPr>
        <p:grpSpPr>
          <a:xfrm>
            <a:off x="6670156" y="76249"/>
            <a:ext cx="2473843" cy="393600"/>
            <a:chOff x="875144" y="2725556"/>
            <a:chExt cx="2953792" cy="524578"/>
          </a:xfrm>
        </p:grpSpPr>
        <p:sp>
          <p:nvSpPr>
            <p:cNvPr id="10" name="Arrow: Pentagon 9">
              <a:extLst>
                <a:ext uri="{FF2B5EF4-FFF2-40B4-BE49-F238E27FC236}">
                  <a16:creationId xmlns:a16="http://schemas.microsoft.com/office/drawing/2014/main" id="{81B0D565-0081-46AB-B948-A7B3D6B5FD64}"/>
                </a:ext>
              </a:extLst>
            </p:cNvPr>
            <p:cNvSpPr/>
            <p:nvPr/>
          </p:nvSpPr>
          <p:spPr>
            <a:xfrm rot="10800000">
              <a:off x="875144" y="2725556"/>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Pentagon 4">
              <a:extLst>
                <a:ext uri="{FF2B5EF4-FFF2-40B4-BE49-F238E27FC236}">
                  <a16:creationId xmlns:a16="http://schemas.microsoft.com/office/drawing/2014/main" id="{715A6E57-4D59-40C8-94D8-6E399DF6B4BF}"/>
                </a:ext>
              </a:extLst>
            </p:cNvPr>
            <p:cNvSpPr txBox="1"/>
            <p:nvPr/>
          </p:nvSpPr>
          <p:spPr>
            <a:xfrm rot="21600000">
              <a:off x="1006288" y="2725556"/>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kern="1200" dirty="0"/>
                <a:t>Clustering of Counties 	</a:t>
              </a:r>
              <a:endParaRPr lang="en-IN" kern="1200" dirty="0"/>
            </a:p>
          </p:txBody>
        </p:sp>
      </p:grpSp>
    </p:spTree>
    <p:extLst>
      <p:ext uri="{BB962C8B-B14F-4D97-AF65-F5344CB8AC3E}">
        <p14:creationId xmlns:p14="http://schemas.microsoft.com/office/powerpoint/2010/main" val="4047060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D24DB8-7E8B-49E4-9922-80C6E1789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 name="Picture 2">
            <a:extLst>
              <a:ext uri="{FF2B5EF4-FFF2-40B4-BE49-F238E27FC236}">
                <a16:creationId xmlns:a16="http://schemas.microsoft.com/office/drawing/2014/main" id="{BD5C2134-282C-4EB2-B825-6F89A1465082}"/>
              </a:ext>
            </a:extLst>
          </p:cNvPr>
          <p:cNvPicPr>
            <a:picLocks noChangeAspect="1"/>
          </p:cNvPicPr>
          <p:nvPr/>
        </p:nvPicPr>
        <p:blipFill rotWithShape="1">
          <a:blip r:embed="rId2"/>
          <a:srcRect l="-1" t="-703" r="260" b="15933"/>
          <a:stretch/>
        </p:blipFill>
        <p:spPr>
          <a:xfrm>
            <a:off x="260342" y="52032"/>
            <a:ext cx="7813313" cy="5015219"/>
          </a:xfrm>
          <a:prstGeom prst="rect">
            <a:avLst/>
          </a:prstGeom>
        </p:spPr>
      </p:pic>
      <p:grpSp>
        <p:nvGrpSpPr>
          <p:cNvPr id="4" name="Group 3">
            <a:extLst>
              <a:ext uri="{FF2B5EF4-FFF2-40B4-BE49-F238E27FC236}">
                <a16:creationId xmlns:a16="http://schemas.microsoft.com/office/drawing/2014/main" id="{E6F1570D-9C46-490A-9DA1-C096DC4EB6BB}"/>
              </a:ext>
            </a:extLst>
          </p:cNvPr>
          <p:cNvGrpSpPr/>
          <p:nvPr/>
        </p:nvGrpSpPr>
        <p:grpSpPr>
          <a:xfrm>
            <a:off x="6670156" y="76249"/>
            <a:ext cx="2473843" cy="393600"/>
            <a:chOff x="875144" y="2725556"/>
            <a:chExt cx="2953792" cy="524578"/>
          </a:xfrm>
        </p:grpSpPr>
        <p:sp>
          <p:nvSpPr>
            <p:cNvPr id="5" name="Arrow: Pentagon 4">
              <a:extLst>
                <a:ext uri="{FF2B5EF4-FFF2-40B4-BE49-F238E27FC236}">
                  <a16:creationId xmlns:a16="http://schemas.microsoft.com/office/drawing/2014/main" id="{65166692-1487-4482-8DCD-C5080363A28B}"/>
                </a:ext>
              </a:extLst>
            </p:cNvPr>
            <p:cNvSpPr/>
            <p:nvPr/>
          </p:nvSpPr>
          <p:spPr>
            <a:xfrm rot="10800000">
              <a:off x="875144" y="2725556"/>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Arrow: Pentagon 4">
              <a:extLst>
                <a:ext uri="{FF2B5EF4-FFF2-40B4-BE49-F238E27FC236}">
                  <a16:creationId xmlns:a16="http://schemas.microsoft.com/office/drawing/2014/main" id="{AA53E510-41E4-4D54-BDAE-EFCF48D6B798}"/>
                </a:ext>
              </a:extLst>
            </p:cNvPr>
            <p:cNvSpPr txBox="1"/>
            <p:nvPr/>
          </p:nvSpPr>
          <p:spPr>
            <a:xfrm rot="21600000">
              <a:off x="1006288" y="2725556"/>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57150" rIns="106680" bIns="57150" numCol="1" spcCol="1270" anchor="ctr" anchorCtr="0">
              <a:noAutofit/>
            </a:bodyPr>
            <a:lstStyle/>
            <a:p>
              <a:pPr marL="0" lvl="0" indent="0" algn="ctr" defTabSz="666750">
                <a:lnSpc>
                  <a:spcPct val="90000"/>
                </a:lnSpc>
                <a:spcBef>
                  <a:spcPct val="0"/>
                </a:spcBef>
                <a:spcAft>
                  <a:spcPct val="35000"/>
                </a:spcAft>
                <a:buNone/>
              </a:pPr>
              <a:r>
                <a:rPr lang="en-US" kern="1200" dirty="0"/>
                <a:t>Clustering of Counties 	</a:t>
              </a:r>
              <a:endParaRPr lang="en-IN" kern="1200" dirty="0"/>
            </a:p>
          </p:txBody>
        </p:sp>
      </p:grpSp>
    </p:spTree>
    <p:extLst>
      <p:ext uri="{BB962C8B-B14F-4D97-AF65-F5344CB8AC3E}">
        <p14:creationId xmlns:p14="http://schemas.microsoft.com/office/powerpoint/2010/main" val="1472938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2FF15C-CDD7-4F80-B0A8-C65B55BABF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11" name="Title 1">
            <a:extLst>
              <a:ext uri="{FF2B5EF4-FFF2-40B4-BE49-F238E27FC236}">
                <a16:creationId xmlns:a16="http://schemas.microsoft.com/office/drawing/2014/main" id="{0B3E5FEB-159F-47E0-ADBA-D9E8B549379E}"/>
              </a:ext>
            </a:extLst>
          </p:cNvPr>
          <p:cNvSpPr txBox="1">
            <a:spLocks/>
          </p:cNvSpPr>
          <p:nvPr/>
        </p:nvSpPr>
        <p:spPr>
          <a:xfrm>
            <a:off x="289984" y="179476"/>
            <a:ext cx="8114400" cy="444301"/>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t>Results</a:t>
            </a:r>
          </a:p>
        </p:txBody>
      </p:sp>
      <p:sp>
        <p:nvSpPr>
          <p:cNvPr id="2" name="TextBox 1">
            <a:extLst>
              <a:ext uri="{FF2B5EF4-FFF2-40B4-BE49-F238E27FC236}">
                <a16:creationId xmlns:a16="http://schemas.microsoft.com/office/drawing/2014/main" id="{405BF925-C972-42C1-8355-6D142C729C35}"/>
              </a:ext>
            </a:extLst>
          </p:cNvPr>
          <p:cNvSpPr txBox="1"/>
          <p:nvPr/>
        </p:nvSpPr>
        <p:spPr>
          <a:xfrm>
            <a:off x="102796" y="1004305"/>
            <a:ext cx="7564891" cy="307777"/>
          </a:xfrm>
          <a:prstGeom prst="rect">
            <a:avLst/>
          </a:prstGeom>
          <a:noFill/>
        </p:spPr>
        <p:txBody>
          <a:bodyPr wrap="none" rtlCol="0">
            <a:spAutoFit/>
          </a:bodyPr>
          <a:lstStyle/>
          <a:p>
            <a:r>
              <a:rPr lang="en-IN" dirty="0">
                <a:solidFill>
                  <a:schemeClr val="bg1"/>
                </a:solidFill>
              </a:rPr>
              <a:t>1. Machine Learning Models help us predict the values of leading causes of death of counties</a:t>
            </a:r>
          </a:p>
        </p:txBody>
      </p:sp>
      <p:sp>
        <p:nvSpPr>
          <p:cNvPr id="5" name="Rectangle 4">
            <a:extLst>
              <a:ext uri="{FF2B5EF4-FFF2-40B4-BE49-F238E27FC236}">
                <a16:creationId xmlns:a16="http://schemas.microsoft.com/office/drawing/2014/main" id="{3FF06C49-280E-4AE8-818A-3A079A6F4048}"/>
              </a:ext>
            </a:extLst>
          </p:cNvPr>
          <p:cNvSpPr/>
          <p:nvPr/>
        </p:nvSpPr>
        <p:spPr>
          <a:xfrm>
            <a:off x="375670" y="1452343"/>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Stroke</a:t>
            </a:r>
          </a:p>
        </p:txBody>
      </p:sp>
      <p:sp>
        <p:nvSpPr>
          <p:cNvPr id="6" name="Rectangle 5">
            <a:extLst>
              <a:ext uri="{FF2B5EF4-FFF2-40B4-BE49-F238E27FC236}">
                <a16:creationId xmlns:a16="http://schemas.microsoft.com/office/drawing/2014/main" id="{2F18B5ED-06D8-4CEA-8AC8-120AFB861DF2}"/>
              </a:ext>
            </a:extLst>
          </p:cNvPr>
          <p:cNvSpPr/>
          <p:nvPr/>
        </p:nvSpPr>
        <p:spPr>
          <a:xfrm>
            <a:off x="2020909" y="1448628"/>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Colon Cancer</a:t>
            </a:r>
          </a:p>
        </p:txBody>
      </p:sp>
      <p:sp>
        <p:nvSpPr>
          <p:cNvPr id="7" name="Rectangle 6">
            <a:extLst>
              <a:ext uri="{FF2B5EF4-FFF2-40B4-BE49-F238E27FC236}">
                <a16:creationId xmlns:a16="http://schemas.microsoft.com/office/drawing/2014/main" id="{E1080F86-AF55-4118-A0FB-EFD08A1DCEDB}"/>
              </a:ext>
            </a:extLst>
          </p:cNvPr>
          <p:cNvSpPr/>
          <p:nvPr/>
        </p:nvSpPr>
        <p:spPr>
          <a:xfrm>
            <a:off x="3666148" y="1444097"/>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Breast Cancer</a:t>
            </a:r>
          </a:p>
        </p:txBody>
      </p:sp>
      <p:sp>
        <p:nvSpPr>
          <p:cNvPr id="8" name="Rectangle 7">
            <a:extLst>
              <a:ext uri="{FF2B5EF4-FFF2-40B4-BE49-F238E27FC236}">
                <a16:creationId xmlns:a16="http://schemas.microsoft.com/office/drawing/2014/main" id="{8959B1B6-7E98-4E68-8AA3-E3DD6B43A317}"/>
              </a:ext>
            </a:extLst>
          </p:cNvPr>
          <p:cNvSpPr/>
          <p:nvPr/>
        </p:nvSpPr>
        <p:spPr>
          <a:xfrm>
            <a:off x="5276229" y="1444097"/>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Lung Cancer</a:t>
            </a:r>
          </a:p>
        </p:txBody>
      </p:sp>
      <p:sp>
        <p:nvSpPr>
          <p:cNvPr id="9" name="Rectangle 8">
            <a:extLst>
              <a:ext uri="{FF2B5EF4-FFF2-40B4-BE49-F238E27FC236}">
                <a16:creationId xmlns:a16="http://schemas.microsoft.com/office/drawing/2014/main" id="{51C453F0-5344-4D0E-A1EA-E31D937590AF}"/>
              </a:ext>
            </a:extLst>
          </p:cNvPr>
          <p:cNvSpPr/>
          <p:nvPr/>
        </p:nvSpPr>
        <p:spPr>
          <a:xfrm>
            <a:off x="6896827" y="1444097"/>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Diabetes</a:t>
            </a:r>
          </a:p>
        </p:txBody>
      </p:sp>
      <p:sp>
        <p:nvSpPr>
          <p:cNvPr id="10" name="Rectangle 9">
            <a:extLst>
              <a:ext uri="{FF2B5EF4-FFF2-40B4-BE49-F238E27FC236}">
                <a16:creationId xmlns:a16="http://schemas.microsoft.com/office/drawing/2014/main" id="{F0C5449B-73C1-4FC9-9096-C3B41FC0C347}"/>
              </a:ext>
            </a:extLst>
          </p:cNvPr>
          <p:cNvSpPr/>
          <p:nvPr/>
        </p:nvSpPr>
        <p:spPr>
          <a:xfrm>
            <a:off x="375670" y="1891244"/>
            <a:ext cx="1892894"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solidFill>
                  <a:schemeClr val="bg1"/>
                </a:solidFill>
              </a:rPr>
              <a:t>Average Life Expectancy</a:t>
            </a:r>
          </a:p>
        </p:txBody>
      </p:sp>
      <p:sp>
        <p:nvSpPr>
          <p:cNvPr id="12" name="Rectangle 11">
            <a:extLst>
              <a:ext uri="{FF2B5EF4-FFF2-40B4-BE49-F238E27FC236}">
                <a16:creationId xmlns:a16="http://schemas.microsoft.com/office/drawing/2014/main" id="{A90ADB37-D234-47B4-B11F-6470DC671B76}"/>
              </a:ext>
            </a:extLst>
          </p:cNvPr>
          <p:cNvSpPr/>
          <p:nvPr/>
        </p:nvSpPr>
        <p:spPr>
          <a:xfrm>
            <a:off x="2346536" y="1891244"/>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Suicide</a:t>
            </a:r>
          </a:p>
        </p:txBody>
      </p:sp>
      <p:sp>
        <p:nvSpPr>
          <p:cNvPr id="15" name="Rectangle 14">
            <a:extLst>
              <a:ext uri="{FF2B5EF4-FFF2-40B4-BE49-F238E27FC236}">
                <a16:creationId xmlns:a16="http://schemas.microsoft.com/office/drawing/2014/main" id="{2F1B35B5-15E3-4DA4-B30E-2B7E53F03E64}"/>
              </a:ext>
            </a:extLst>
          </p:cNvPr>
          <p:cNvSpPr/>
          <p:nvPr/>
        </p:nvSpPr>
        <p:spPr>
          <a:xfrm>
            <a:off x="3966228" y="1891244"/>
            <a:ext cx="1541720" cy="349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Heart Disease</a:t>
            </a:r>
          </a:p>
        </p:txBody>
      </p:sp>
      <p:sp>
        <p:nvSpPr>
          <p:cNvPr id="16" name="TextBox 15">
            <a:extLst>
              <a:ext uri="{FF2B5EF4-FFF2-40B4-BE49-F238E27FC236}">
                <a16:creationId xmlns:a16="http://schemas.microsoft.com/office/drawing/2014/main" id="{E7452FAE-4E96-4033-94B2-83670F31D601}"/>
              </a:ext>
            </a:extLst>
          </p:cNvPr>
          <p:cNvSpPr txBox="1"/>
          <p:nvPr/>
        </p:nvSpPr>
        <p:spPr>
          <a:xfrm>
            <a:off x="169910" y="2379267"/>
            <a:ext cx="8672249" cy="523220"/>
          </a:xfrm>
          <a:prstGeom prst="rect">
            <a:avLst/>
          </a:prstGeom>
          <a:noFill/>
        </p:spPr>
        <p:txBody>
          <a:bodyPr wrap="square" rtlCol="0">
            <a:spAutoFit/>
          </a:bodyPr>
          <a:lstStyle/>
          <a:p>
            <a:r>
              <a:rPr lang="en-IN" dirty="0">
                <a:solidFill>
                  <a:schemeClr val="bg1"/>
                </a:solidFill>
              </a:rPr>
              <a:t>2. Segmentation of Counties of United States (4 Clusters) will assist the local health agencies to give more focus to particular counties which are at a higher risk.</a:t>
            </a:r>
          </a:p>
        </p:txBody>
      </p:sp>
      <p:pic>
        <p:nvPicPr>
          <p:cNvPr id="17" name="Picture 16">
            <a:extLst>
              <a:ext uri="{FF2B5EF4-FFF2-40B4-BE49-F238E27FC236}">
                <a16:creationId xmlns:a16="http://schemas.microsoft.com/office/drawing/2014/main" id="{0547F197-6560-4F43-A54E-1241CAD993D2}"/>
              </a:ext>
            </a:extLst>
          </p:cNvPr>
          <p:cNvPicPr>
            <a:picLocks noChangeAspect="1"/>
          </p:cNvPicPr>
          <p:nvPr/>
        </p:nvPicPr>
        <p:blipFill>
          <a:blip r:embed="rId3"/>
          <a:stretch>
            <a:fillRect/>
          </a:stretch>
        </p:blipFill>
        <p:spPr>
          <a:xfrm>
            <a:off x="247043" y="2957767"/>
            <a:ext cx="5089451" cy="1924578"/>
          </a:xfrm>
          <a:prstGeom prst="rect">
            <a:avLst/>
          </a:prstGeom>
        </p:spPr>
      </p:pic>
      <p:sp>
        <p:nvSpPr>
          <p:cNvPr id="4" name="TextBox 3">
            <a:extLst>
              <a:ext uri="{FF2B5EF4-FFF2-40B4-BE49-F238E27FC236}">
                <a16:creationId xmlns:a16="http://schemas.microsoft.com/office/drawing/2014/main" id="{3ACE8FDF-0587-4FEB-8C83-F23B97A04F60}"/>
              </a:ext>
            </a:extLst>
          </p:cNvPr>
          <p:cNvSpPr txBox="1"/>
          <p:nvPr/>
        </p:nvSpPr>
        <p:spPr>
          <a:xfrm>
            <a:off x="1644156" y="4870451"/>
            <a:ext cx="2332690" cy="261610"/>
          </a:xfrm>
          <a:prstGeom prst="rect">
            <a:avLst/>
          </a:prstGeom>
          <a:noFill/>
        </p:spPr>
        <p:txBody>
          <a:bodyPr wrap="none" rtlCol="0">
            <a:spAutoFit/>
          </a:bodyPr>
          <a:lstStyle/>
          <a:p>
            <a:r>
              <a:rPr lang="en-IN" sz="1100" dirty="0">
                <a:solidFill>
                  <a:schemeClr val="bg1"/>
                </a:solidFill>
              </a:rPr>
              <a:t>Counties which belong to cluster 3</a:t>
            </a:r>
          </a:p>
        </p:txBody>
      </p:sp>
    </p:spTree>
    <p:extLst>
      <p:ext uri="{BB962C8B-B14F-4D97-AF65-F5344CB8AC3E}">
        <p14:creationId xmlns:p14="http://schemas.microsoft.com/office/powerpoint/2010/main" val="30834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DF4C2B-DF17-4888-BE7D-62D70ACA53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3" name="Picture 2">
            <a:extLst>
              <a:ext uri="{FF2B5EF4-FFF2-40B4-BE49-F238E27FC236}">
                <a16:creationId xmlns:a16="http://schemas.microsoft.com/office/drawing/2014/main" id="{0AED0A1F-35D7-4FEF-A8DA-B28708DF6675}"/>
              </a:ext>
            </a:extLst>
          </p:cNvPr>
          <p:cNvPicPr>
            <a:picLocks noChangeAspect="1"/>
          </p:cNvPicPr>
          <p:nvPr/>
        </p:nvPicPr>
        <p:blipFill>
          <a:blip r:embed="rId2"/>
          <a:stretch>
            <a:fillRect/>
          </a:stretch>
        </p:blipFill>
        <p:spPr>
          <a:xfrm>
            <a:off x="266863" y="527583"/>
            <a:ext cx="6520737" cy="1873280"/>
          </a:xfrm>
          <a:prstGeom prst="rect">
            <a:avLst/>
          </a:prstGeom>
        </p:spPr>
      </p:pic>
      <p:sp>
        <p:nvSpPr>
          <p:cNvPr id="5" name="TextBox 4">
            <a:extLst>
              <a:ext uri="{FF2B5EF4-FFF2-40B4-BE49-F238E27FC236}">
                <a16:creationId xmlns:a16="http://schemas.microsoft.com/office/drawing/2014/main" id="{11CA5302-99F3-4C7C-BE64-35DC9E3C570C}"/>
              </a:ext>
            </a:extLst>
          </p:cNvPr>
          <p:cNvSpPr txBox="1"/>
          <p:nvPr/>
        </p:nvSpPr>
        <p:spPr>
          <a:xfrm>
            <a:off x="148656" y="2400863"/>
            <a:ext cx="8846687" cy="523220"/>
          </a:xfrm>
          <a:prstGeom prst="rect">
            <a:avLst/>
          </a:prstGeom>
          <a:noFill/>
        </p:spPr>
        <p:txBody>
          <a:bodyPr wrap="square" rtlCol="0">
            <a:spAutoFit/>
          </a:bodyPr>
          <a:lstStyle/>
          <a:p>
            <a:r>
              <a:rPr lang="en-IN" dirty="0">
                <a:solidFill>
                  <a:schemeClr val="tx1"/>
                </a:solidFill>
              </a:rPr>
              <a:t>Each record of the data frame represents a county of United States and corresponding values of health status indicators like Flu%, No High School Diploma%, Population Density, Obesity etc. </a:t>
            </a:r>
          </a:p>
        </p:txBody>
      </p:sp>
      <p:sp>
        <p:nvSpPr>
          <p:cNvPr id="6" name="TextBox 5">
            <a:extLst>
              <a:ext uri="{FF2B5EF4-FFF2-40B4-BE49-F238E27FC236}">
                <a16:creationId xmlns:a16="http://schemas.microsoft.com/office/drawing/2014/main" id="{D454837D-D863-492F-A3FA-7DC6E7A58B6C}"/>
              </a:ext>
            </a:extLst>
          </p:cNvPr>
          <p:cNvSpPr txBox="1"/>
          <p:nvPr/>
        </p:nvSpPr>
        <p:spPr>
          <a:xfrm>
            <a:off x="266863" y="171347"/>
            <a:ext cx="1348446" cy="307777"/>
          </a:xfrm>
          <a:prstGeom prst="rect">
            <a:avLst/>
          </a:prstGeom>
          <a:solidFill>
            <a:schemeClr val="accent3">
              <a:lumMod val="50000"/>
            </a:schemeClr>
          </a:solidFill>
        </p:spPr>
        <p:txBody>
          <a:bodyPr wrap="none" rtlCol="0">
            <a:spAutoFit/>
          </a:bodyPr>
          <a:lstStyle/>
          <a:p>
            <a:r>
              <a:rPr lang="en-IN" dirty="0">
                <a:solidFill>
                  <a:schemeClr val="bg1"/>
                </a:solidFill>
              </a:rPr>
              <a:t>Prepared Data</a:t>
            </a:r>
          </a:p>
        </p:txBody>
      </p:sp>
      <p:pic>
        <p:nvPicPr>
          <p:cNvPr id="7" name="Picture 6">
            <a:extLst>
              <a:ext uri="{FF2B5EF4-FFF2-40B4-BE49-F238E27FC236}">
                <a16:creationId xmlns:a16="http://schemas.microsoft.com/office/drawing/2014/main" id="{03906033-2748-45B5-90D5-978CCA7E6823}"/>
              </a:ext>
            </a:extLst>
          </p:cNvPr>
          <p:cNvPicPr>
            <a:picLocks noChangeAspect="1"/>
          </p:cNvPicPr>
          <p:nvPr/>
        </p:nvPicPr>
        <p:blipFill>
          <a:blip r:embed="rId3"/>
          <a:stretch>
            <a:fillRect/>
          </a:stretch>
        </p:blipFill>
        <p:spPr>
          <a:xfrm>
            <a:off x="148656" y="2903587"/>
            <a:ext cx="7662531" cy="2163664"/>
          </a:xfrm>
          <a:prstGeom prst="rect">
            <a:avLst/>
          </a:prstGeom>
        </p:spPr>
      </p:pic>
      <p:grpSp>
        <p:nvGrpSpPr>
          <p:cNvPr id="8" name="Group 7">
            <a:extLst>
              <a:ext uri="{FF2B5EF4-FFF2-40B4-BE49-F238E27FC236}">
                <a16:creationId xmlns:a16="http://schemas.microsoft.com/office/drawing/2014/main" id="{D8CFF772-CB33-46C8-9707-7A8521914150}"/>
              </a:ext>
            </a:extLst>
          </p:cNvPr>
          <p:cNvGrpSpPr/>
          <p:nvPr/>
        </p:nvGrpSpPr>
        <p:grpSpPr>
          <a:xfrm>
            <a:off x="7213791" y="76249"/>
            <a:ext cx="1930209" cy="524578"/>
            <a:chOff x="875144" y="880"/>
            <a:chExt cx="2953792" cy="524578"/>
          </a:xfrm>
        </p:grpSpPr>
        <p:sp>
          <p:nvSpPr>
            <p:cNvPr id="9" name="Arrow: Pentagon 8">
              <a:extLst>
                <a:ext uri="{FF2B5EF4-FFF2-40B4-BE49-F238E27FC236}">
                  <a16:creationId xmlns:a16="http://schemas.microsoft.com/office/drawing/2014/main" id="{D5D0B609-13FE-40A8-AF88-5518697D7725}"/>
                </a:ext>
              </a:extLst>
            </p:cNvPr>
            <p:cNvSpPr/>
            <p:nvPr/>
          </p:nvSpPr>
          <p:spPr>
            <a:xfrm rot="10800000">
              <a:off x="875144" y="880"/>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Pentagon 4">
              <a:extLst>
                <a:ext uri="{FF2B5EF4-FFF2-40B4-BE49-F238E27FC236}">
                  <a16:creationId xmlns:a16="http://schemas.microsoft.com/office/drawing/2014/main" id="{2750490F-8949-4CE3-B854-B018511D4BC1}"/>
                </a:ext>
              </a:extLst>
            </p:cNvPr>
            <p:cNvSpPr txBox="1"/>
            <p:nvPr/>
          </p:nvSpPr>
          <p:spPr>
            <a:xfrm rot="21600000">
              <a:off x="1006288" y="880"/>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Problem Statement &amp; Introduction</a:t>
              </a:r>
              <a:endParaRPr lang="en-IN" sz="1000" kern="1200" dirty="0"/>
            </a:p>
          </p:txBody>
        </p:sp>
      </p:grpSp>
    </p:spTree>
    <p:extLst>
      <p:ext uri="{BB962C8B-B14F-4D97-AF65-F5344CB8AC3E}">
        <p14:creationId xmlns:p14="http://schemas.microsoft.com/office/powerpoint/2010/main" val="11443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0269-033A-496E-8B8B-90C27A3F482F}"/>
              </a:ext>
            </a:extLst>
          </p:cNvPr>
          <p:cNvSpPr>
            <a:spLocks noGrp="1"/>
          </p:cNvSpPr>
          <p:nvPr>
            <p:ph type="ctrTitle" idx="4294967295"/>
          </p:nvPr>
        </p:nvSpPr>
        <p:spPr>
          <a:xfrm>
            <a:off x="514800" y="2025550"/>
            <a:ext cx="8114400" cy="655800"/>
          </a:xfrm>
        </p:spPr>
        <p:txBody>
          <a:bodyPr/>
          <a:lstStyle/>
          <a:p>
            <a:r>
              <a:rPr lang="en-IN" dirty="0"/>
              <a:t>Data Exploration</a:t>
            </a:r>
          </a:p>
        </p:txBody>
      </p:sp>
      <p:graphicFrame>
        <p:nvGraphicFramePr>
          <p:cNvPr id="8" name="Diagram 7">
            <a:extLst>
              <a:ext uri="{FF2B5EF4-FFF2-40B4-BE49-F238E27FC236}">
                <a16:creationId xmlns:a16="http://schemas.microsoft.com/office/drawing/2014/main" id="{5EC0218B-3DBE-40A6-9101-DB0CD9A4968F}"/>
              </a:ext>
            </a:extLst>
          </p:cNvPr>
          <p:cNvGraphicFramePr/>
          <p:nvPr>
            <p:extLst>
              <p:ext uri="{D42A27DB-BD31-4B8C-83A1-F6EECF244321}">
                <p14:modId xmlns:p14="http://schemas.microsoft.com/office/powerpoint/2010/main" val="122011238"/>
              </p:ext>
            </p:extLst>
          </p:nvPr>
        </p:nvGraphicFramePr>
        <p:xfrm>
          <a:off x="4804254" y="601894"/>
          <a:ext cx="4441793" cy="3251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63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7AE3CA-F0A7-4BBA-A17D-99FD0BDBC1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3" name="Picture 2">
            <a:extLst>
              <a:ext uri="{FF2B5EF4-FFF2-40B4-BE49-F238E27FC236}">
                <a16:creationId xmlns:a16="http://schemas.microsoft.com/office/drawing/2014/main" id="{65B32AD2-EAA8-47B8-8B23-FDE7249FB922}"/>
              </a:ext>
            </a:extLst>
          </p:cNvPr>
          <p:cNvPicPr>
            <a:picLocks noChangeAspect="1"/>
          </p:cNvPicPr>
          <p:nvPr/>
        </p:nvPicPr>
        <p:blipFill>
          <a:blip r:embed="rId3"/>
          <a:stretch>
            <a:fillRect/>
          </a:stretch>
        </p:blipFill>
        <p:spPr>
          <a:xfrm>
            <a:off x="135898" y="2370337"/>
            <a:ext cx="4817842" cy="2696913"/>
          </a:xfrm>
          <a:prstGeom prst="rect">
            <a:avLst/>
          </a:prstGeom>
        </p:spPr>
      </p:pic>
      <p:sp>
        <p:nvSpPr>
          <p:cNvPr id="5" name="Title 1">
            <a:extLst>
              <a:ext uri="{FF2B5EF4-FFF2-40B4-BE49-F238E27FC236}">
                <a16:creationId xmlns:a16="http://schemas.microsoft.com/office/drawing/2014/main" id="{9D4A0BF5-B07B-4BB2-A28C-8671A007E203}"/>
              </a:ext>
            </a:extLst>
          </p:cNvPr>
          <p:cNvSpPr txBox="1">
            <a:spLocks/>
          </p:cNvSpPr>
          <p:nvPr/>
        </p:nvSpPr>
        <p:spPr>
          <a:xfrm>
            <a:off x="289984" y="76249"/>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1 : Leading Causes of Death</a:t>
            </a:r>
          </a:p>
        </p:txBody>
      </p:sp>
      <p:pic>
        <p:nvPicPr>
          <p:cNvPr id="6" name="Picture 5">
            <a:extLst>
              <a:ext uri="{FF2B5EF4-FFF2-40B4-BE49-F238E27FC236}">
                <a16:creationId xmlns:a16="http://schemas.microsoft.com/office/drawing/2014/main" id="{32056293-D5C8-48C0-8A5C-CB837C0DB818}"/>
              </a:ext>
            </a:extLst>
          </p:cNvPr>
          <p:cNvPicPr>
            <a:picLocks noChangeAspect="1"/>
          </p:cNvPicPr>
          <p:nvPr/>
        </p:nvPicPr>
        <p:blipFill>
          <a:blip r:embed="rId4"/>
          <a:stretch>
            <a:fillRect/>
          </a:stretch>
        </p:blipFill>
        <p:spPr>
          <a:xfrm>
            <a:off x="3134693" y="675633"/>
            <a:ext cx="2401365" cy="1325303"/>
          </a:xfrm>
          <a:prstGeom prst="rect">
            <a:avLst/>
          </a:prstGeom>
        </p:spPr>
      </p:pic>
      <p:pic>
        <p:nvPicPr>
          <p:cNvPr id="7" name="Picture 6">
            <a:extLst>
              <a:ext uri="{FF2B5EF4-FFF2-40B4-BE49-F238E27FC236}">
                <a16:creationId xmlns:a16="http://schemas.microsoft.com/office/drawing/2014/main" id="{6217401A-12F8-4F10-ACAB-915168A71DDB}"/>
              </a:ext>
            </a:extLst>
          </p:cNvPr>
          <p:cNvPicPr>
            <a:picLocks noChangeAspect="1"/>
          </p:cNvPicPr>
          <p:nvPr/>
        </p:nvPicPr>
        <p:blipFill>
          <a:blip r:embed="rId5"/>
          <a:stretch>
            <a:fillRect/>
          </a:stretch>
        </p:blipFill>
        <p:spPr>
          <a:xfrm>
            <a:off x="413416" y="732049"/>
            <a:ext cx="2267640" cy="1348242"/>
          </a:xfrm>
          <a:prstGeom prst="rect">
            <a:avLst/>
          </a:prstGeom>
        </p:spPr>
      </p:pic>
      <p:pic>
        <p:nvPicPr>
          <p:cNvPr id="8" name="Picture 7">
            <a:extLst>
              <a:ext uri="{FF2B5EF4-FFF2-40B4-BE49-F238E27FC236}">
                <a16:creationId xmlns:a16="http://schemas.microsoft.com/office/drawing/2014/main" id="{15A40EBD-3119-4D29-B877-3219167069A4}"/>
              </a:ext>
            </a:extLst>
          </p:cNvPr>
          <p:cNvPicPr>
            <a:picLocks noChangeAspect="1"/>
          </p:cNvPicPr>
          <p:nvPr/>
        </p:nvPicPr>
        <p:blipFill>
          <a:blip r:embed="rId6"/>
          <a:stretch>
            <a:fillRect/>
          </a:stretch>
        </p:blipFill>
        <p:spPr>
          <a:xfrm>
            <a:off x="5964920" y="675633"/>
            <a:ext cx="2765664" cy="1348242"/>
          </a:xfrm>
          <a:prstGeom prst="rect">
            <a:avLst/>
          </a:prstGeom>
        </p:spPr>
      </p:pic>
      <p:pic>
        <p:nvPicPr>
          <p:cNvPr id="10" name="Picture 9">
            <a:extLst>
              <a:ext uri="{FF2B5EF4-FFF2-40B4-BE49-F238E27FC236}">
                <a16:creationId xmlns:a16="http://schemas.microsoft.com/office/drawing/2014/main" id="{5B813232-AB72-4576-8016-40EF89EF992A}"/>
              </a:ext>
            </a:extLst>
          </p:cNvPr>
          <p:cNvPicPr>
            <a:picLocks noChangeAspect="1"/>
          </p:cNvPicPr>
          <p:nvPr/>
        </p:nvPicPr>
        <p:blipFill>
          <a:blip r:embed="rId7"/>
          <a:stretch>
            <a:fillRect/>
          </a:stretch>
        </p:blipFill>
        <p:spPr>
          <a:xfrm>
            <a:off x="4953740" y="2123944"/>
            <a:ext cx="3917178" cy="2820918"/>
          </a:xfrm>
          <a:prstGeom prst="rect">
            <a:avLst/>
          </a:prstGeom>
        </p:spPr>
      </p:pic>
      <p:sp>
        <p:nvSpPr>
          <p:cNvPr id="4" name="TextBox 3">
            <a:extLst>
              <a:ext uri="{FF2B5EF4-FFF2-40B4-BE49-F238E27FC236}">
                <a16:creationId xmlns:a16="http://schemas.microsoft.com/office/drawing/2014/main" id="{607E10C3-2EB8-4B8A-A02A-1B1CCFD4DB93}"/>
              </a:ext>
            </a:extLst>
          </p:cNvPr>
          <p:cNvSpPr txBox="1"/>
          <p:nvPr/>
        </p:nvSpPr>
        <p:spPr>
          <a:xfrm>
            <a:off x="273082" y="2216448"/>
            <a:ext cx="696024" cy="276999"/>
          </a:xfrm>
          <a:prstGeom prst="rect">
            <a:avLst/>
          </a:prstGeom>
          <a:noFill/>
        </p:spPr>
        <p:txBody>
          <a:bodyPr wrap="none" rtlCol="0">
            <a:spAutoFit/>
          </a:bodyPr>
          <a:lstStyle/>
          <a:p>
            <a:r>
              <a:rPr lang="en-US" sz="1200" dirty="0"/>
              <a:t>Boxplot</a:t>
            </a:r>
            <a:endParaRPr lang="en-IN" sz="1200" dirty="0"/>
          </a:p>
        </p:txBody>
      </p:sp>
      <p:grpSp>
        <p:nvGrpSpPr>
          <p:cNvPr id="11" name="Group 10">
            <a:extLst>
              <a:ext uri="{FF2B5EF4-FFF2-40B4-BE49-F238E27FC236}">
                <a16:creationId xmlns:a16="http://schemas.microsoft.com/office/drawing/2014/main" id="{89AF616B-3193-4928-9B7B-C5314F7F8EAB}"/>
              </a:ext>
            </a:extLst>
          </p:cNvPr>
          <p:cNvGrpSpPr/>
          <p:nvPr/>
        </p:nvGrpSpPr>
        <p:grpSpPr>
          <a:xfrm>
            <a:off x="7093257" y="62224"/>
            <a:ext cx="1965169" cy="393600"/>
            <a:chOff x="875144" y="682049"/>
            <a:chExt cx="2953792" cy="524578"/>
          </a:xfrm>
        </p:grpSpPr>
        <p:sp>
          <p:nvSpPr>
            <p:cNvPr id="12" name="Arrow: Pentagon 11">
              <a:extLst>
                <a:ext uri="{FF2B5EF4-FFF2-40B4-BE49-F238E27FC236}">
                  <a16:creationId xmlns:a16="http://schemas.microsoft.com/office/drawing/2014/main" id="{AF3BCA66-6856-4301-9362-4E3D8A9EF2DC}"/>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Arrow: Pentagon 4">
              <a:extLst>
                <a:ext uri="{FF2B5EF4-FFF2-40B4-BE49-F238E27FC236}">
                  <a16:creationId xmlns:a16="http://schemas.microsoft.com/office/drawing/2014/main" id="{F4042B00-C979-4264-8AE6-CEDEF0CE3C0D}"/>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405345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8A0191-533C-452A-8BDB-D473F465F0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 name="Picture 2">
            <a:extLst>
              <a:ext uri="{FF2B5EF4-FFF2-40B4-BE49-F238E27FC236}">
                <a16:creationId xmlns:a16="http://schemas.microsoft.com/office/drawing/2014/main" id="{43B8C1E5-879D-4B17-B62C-A887D8D238F1}"/>
              </a:ext>
            </a:extLst>
          </p:cNvPr>
          <p:cNvPicPr>
            <a:picLocks noChangeAspect="1"/>
          </p:cNvPicPr>
          <p:nvPr/>
        </p:nvPicPr>
        <p:blipFill>
          <a:blip r:embed="rId2"/>
          <a:stretch>
            <a:fillRect/>
          </a:stretch>
        </p:blipFill>
        <p:spPr>
          <a:xfrm>
            <a:off x="71023" y="776078"/>
            <a:ext cx="3060104" cy="2308867"/>
          </a:xfrm>
          <a:prstGeom prst="rect">
            <a:avLst/>
          </a:prstGeom>
        </p:spPr>
      </p:pic>
      <p:sp>
        <p:nvSpPr>
          <p:cNvPr id="4" name="Title 1">
            <a:extLst>
              <a:ext uri="{FF2B5EF4-FFF2-40B4-BE49-F238E27FC236}">
                <a16:creationId xmlns:a16="http://schemas.microsoft.com/office/drawing/2014/main" id="{53651095-BCB4-4E6E-891F-42BA189E8321}"/>
              </a:ext>
            </a:extLst>
          </p:cNvPr>
          <p:cNvSpPr txBox="1">
            <a:spLocks/>
          </p:cNvSpPr>
          <p:nvPr/>
        </p:nvSpPr>
        <p:spPr>
          <a:xfrm>
            <a:off x="289984" y="76249"/>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2 : Correlation </a:t>
            </a:r>
          </a:p>
        </p:txBody>
      </p:sp>
      <p:pic>
        <p:nvPicPr>
          <p:cNvPr id="5" name="Picture 2">
            <a:extLst>
              <a:ext uri="{FF2B5EF4-FFF2-40B4-BE49-F238E27FC236}">
                <a16:creationId xmlns:a16="http://schemas.microsoft.com/office/drawing/2014/main" id="{185BA89A-5225-4A7A-88F8-E0092AB688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17069" y="732050"/>
            <a:ext cx="2925113" cy="23528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5F79BB-1117-4CB9-9019-B42FD04D7E2A}"/>
              </a:ext>
            </a:extLst>
          </p:cNvPr>
          <p:cNvSpPr txBox="1"/>
          <p:nvPr/>
        </p:nvSpPr>
        <p:spPr>
          <a:xfrm>
            <a:off x="426616" y="3128973"/>
            <a:ext cx="7841135" cy="2000548"/>
          </a:xfrm>
          <a:prstGeom prst="rect">
            <a:avLst/>
          </a:prstGeom>
          <a:noFill/>
        </p:spPr>
        <p:txBody>
          <a:bodyPr wrap="square" rtlCol="0">
            <a:spAutoFit/>
          </a:bodyPr>
          <a:lstStyle/>
          <a:p>
            <a:r>
              <a:rPr lang="en-US" sz="1200" dirty="0">
                <a:solidFill>
                  <a:schemeClr val="tx1"/>
                </a:solidFill>
              </a:rPr>
              <a:t>1. Correlation between Major Depression and Suicide :  As we can see in the graph there is a strong positive co-relation between Major Depression and Suicide in all the states of the USA except in Rhode Island.</a:t>
            </a:r>
          </a:p>
          <a:p>
            <a:endParaRPr lang="en-US" sz="1200" dirty="0">
              <a:solidFill>
                <a:schemeClr val="tx1"/>
              </a:solidFill>
            </a:endParaRPr>
          </a:p>
          <a:p>
            <a:r>
              <a:rPr lang="en-US" sz="1200" dirty="0">
                <a:solidFill>
                  <a:schemeClr val="tx1"/>
                </a:solidFill>
              </a:rPr>
              <a:t>2. Correlation between Birth Defects  and Premature Deliveries: There is a positive co-relation between birth defects and premature deliveries in around 21 states of the USA. So, it can be considered that the premature deliveries might be one of the causes for people dying due to birth defects.</a:t>
            </a:r>
          </a:p>
          <a:p>
            <a:endParaRPr lang="en-US" sz="1200" dirty="0">
              <a:solidFill>
                <a:schemeClr val="tx1"/>
              </a:solidFill>
            </a:endParaRPr>
          </a:p>
          <a:p>
            <a:r>
              <a:rPr lang="en-US" sz="1200" dirty="0">
                <a:solidFill>
                  <a:schemeClr val="tx1"/>
                </a:solidFill>
              </a:rPr>
              <a:t>3. Correlation between No exercise and Heart Disease : There is a positive co-relation between No exercise and Heart Disease in most of the states of the USA.</a:t>
            </a:r>
          </a:p>
          <a:p>
            <a:r>
              <a:rPr lang="en-US" sz="700" b="1" dirty="0">
                <a:solidFill>
                  <a:schemeClr val="tx1"/>
                </a:solidFill>
              </a:rPr>
              <a:t> </a:t>
            </a:r>
          </a:p>
          <a:p>
            <a:endParaRPr lang="en-IN" sz="700" dirty="0">
              <a:solidFill>
                <a:schemeClr val="tx1"/>
              </a:solidFill>
            </a:endParaRPr>
          </a:p>
        </p:txBody>
      </p:sp>
      <p:pic>
        <p:nvPicPr>
          <p:cNvPr id="7" name="Picture 2">
            <a:extLst>
              <a:ext uri="{FF2B5EF4-FFF2-40B4-BE49-F238E27FC236}">
                <a16:creationId xmlns:a16="http://schemas.microsoft.com/office/drawing/2014/main" id="{08D30A4C-5EDE-4E13-810D-1AD33470CF9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28124" y="776077"/>
            <a:ext cx="2583366" cy="230886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9FE43BF-A92B-41CD-AD9C-A8395439E1F1}"/>
              </a:ext>
            </a:extLst>
          </p:cNvPr>
          <p:cNvGrpSpPr/>
          <p:nvPr/>
        </p:nvGrpSpPr>
        <p:grpSpPr>
          <a:xfrm>
            <a:off x="7093257" y="71102"/>
            <a:ext cx="1965169" cy="393600"/>
            <a:chOff x="875144" y="682049"/>
            <a:chExt cx="2953792" cy="524578"/>
          </a:xfrm>
        </p:grpSpPr>
        <p:sp>
          <p:nvSpPr>
            <p:cNvPr id="9" name="Arrow: Pentagon 8">
              <a:extLst>
                <a:ext uri="{FF2B5EF4-FFF2-40B4-BE49-F238E27FC236}">
                  <a16:creationId xmlns:a16="http://schemas.microsoft.com/office/drawing/2014/main" id="{635CAFB9-653E-412B-ABB1-5857C12647C4}"/>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Pentagon 4">
              <a:extLst>
                <a:ext uri="{FF2B5EF4-FFF2-40B4-BE49-F238E27FC236}">
                  <a16:creationId xmlns:a16="http://schemas.microsoft.com/office/drawing/2014/main" id="{581374D7-0C3D-4F85-81AC-38CDFEAB0F3A}"/>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44731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177D2E-A7EF-459A-866A-43C15E53B1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3" name="Picture 2">
            <a:extLst>
              <a:ext uri="{FF2B5EF4-FFF2-40B4-BE49-F238E27FC236}">
                <a16:creationId xmlns:a16="http://schemas.microsoft.com/office/drawing/2014/main" id="{1A0B8E7D-0EFC-4825-936C-FD84A121B2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75449"/>
            <a:ext cx="4635665" cy="22447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778EE34-D6CA-4242-9819-BDC1F44323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5666" y="675449"/>
            <a:ext cx="4508334" cy="22447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C0DB96D-51EA-4F32-ADE7-4FC5A977DCB6}"/>
              </a:ext>
            </a:extLst>
          </p:cNvPr>
          <p:cNvSpPr/>
          <p:nvPr/>
        </p:nvSpPr>
        <p:spPr>
          <a:xfrm>
            <a:off x="572610" y="3112175"/>
            <a:ext cx="7985464" cy="1169551"/>
          </a:xfrm>
          <a:prstGeom prst="rect">
            <a:avLst/>
          </a:prstGeom>
        </p:spPr>
        <p:txBody>
          <a:bodyPr wrap="square">
            <a:spAutoFit/>
          </a:bodyPr>
          <a:lstStyle/>
          <a:p>
            <a:r>
              <a:rPr lang="en-US" dirty="0">
                <a:solidFill>
                  <a:schemeClr val="tx1"/>
                </a:solidFill>
              </a:rPr>
              <a:t>4. </a:t>
            </a:r>
            <a:r>
              <a:rPr lang="en-US" b="1" dirty="0">
                <a:solidFill>
                  <a:schemeClr val="tx1"/>
                </a:solidFill>
              </a:rPr>
              <a:t>Correlation between Birth to women over 40 and Breast Cancer : </a:t>
            </a:r>
            <a:r>
              <a:rPr lang="en-US" dirty="0">
                <a:solidFill>
                  <a:schemeClr val="tx1"/>
                </a:solidFill>
              </a:rPr>
              <a:t>There is a positive co-relation between birth to women over 40 and breast cancer in around 15 states in the USA.</a:t>
            </a:r>
          </a:p>
          <a:p>
            <a:endParaRPr lang="en-US" dirty="0">
              <a:solidFill>
                <a:schemeClr val="tx1"/>
              </a:solidFill>
            </a:endParaRPr>
          </a:p>
          <a:p>
            <a:r>
              <a:rPr lang="en-US" dirty="0">
                <a:solidFill>
                  <a:schemeClr val="tx1"/>
                </a:solidFill>
              </a:rPr>
              <a:t>5. </a:t>
            </a:r>
            <a:r>
              <a:rPr lang="en-US" b="1" dirty="0">
                <a:solidFill>
                  <a:schemeClr val="tx1"/>
                </a:solidFill>
              </a:rPr>
              <a:t>Correlation between Infant Mortality and Birth Defects : </a:t>
            </a:r>
            <a:r>
              <a:rPr lang="en-US" dirty="0">
                <a:solidFill>
                  <a:schemeClr val="tx1"/>
                </a:solidFill>
              </a:rPr>
              <a:t>There is a positive co-relation between infant mortality and birth defects in around 22 states as shown in the visualization.</a:t>
            </a:r>
          </a:p>
        </p:txBody>
      </p:sp>
      <p:sp>
        <p:nvSpPr>
          <p:cNvPr id="6" name="Title 1">
            <a:extLst>
              <a:ext uri="{FF2B5EF4-FFF2-40B4-BE49-F238E27FC236}">
                <a16:creationId xmlns:a16="http://schemas.microsoft.com/office/drawing/2014/main" id="{24E4D43A-3658-4067-8388-3DC2DEBBABFC}"/>
              </a:ext>
            </a:extLst>
          </p:cNvPr>
          <p:cNvSpPr txBox="1">
            <a:spLocks/>
          </p:cNvSpPr>
          <p:nvPr/>
        </p:nvSpPr>
        <p:spPr>
          <a:xfrm>
            <a:off x="289984" y="76249"/>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a:t>
            </a:r>
            <a:r>
              <a:rPr lang="en-IN">
                <a:solidFill>
                  <a:schemeClr val="tx1"/>
                </a:solidFill>
              </a:rPr>
              <a:t>3 :</a:t>
            </a:r>
            <a:endParaRPr lang="en-IN" dirty="0">
              <a:solidFill>
                <a:schemeClr val="tx1"/>
              </a:solidFill>
            </a:endParaRPr>
          </a:p>
        </p:txBody>
      </p:sp>
      <p:grpSp>
        <p:nvGrpSpPr>
          <p:cNvPr id="7" name="Group 6">
            <a:extLst>
              <a:ext uri="{FF2B5EF4-FFF2-40B4-BE49-F238E27FC236}">
                <a16:creationId xmlns:a16="http://schemas.microsoft.com/office/drawing/2014/main" id="{78951425-C0EF-489D-B42E-FEDB22A7A306}"/>
              </a:ext>
            </a:extLst>
          </p:cNvPr>
          <p:cNvGrpSpPr/>
          <p:nvPr/>
        </p:nvGrpSpPr>
        <p:grpSpPr>
          <a:xfrm>
            <a:off x="7093257" y="62224"/>
            <a:ext cx="1965169" cy="393600"/>
            <a:chOff x="875144" y="682049"/>
            <a:chExt cx="2953792" cy="524578"/>
          </a:xfrm>
        </p:grpSpPr>
        <p:sp>
          <p:nvSpPr>
            <p:cNvPr id="8" name="Arrow: Pentagon 7">
              <a:extLst>
                <a:ext uri="{FF2B5EF4-FFF2-40B4-BE49-F238E27FC236}">
                  <a16:creationId xmlns:a16="http://schemas.microsoft.com/office/drawing/2014/main" id="{395CA250-A360-49F7-B4E5-5E089C7D5D00}"/>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2FD2C52B-EB2D-48F6-B214-ED0DC3686495}"/>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1477257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B5A79B-2AA9-431C-BA27-FFFCA8CD7F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4" name="Title 1">
            <a:extLst>
              <a:ext uri="{FF2B5EF4-FFF2-40B4-BE49-F238E27FC236}">
                <a16:creationId xmlns:a16="http://schemas.microsoft.com/office/drawing/2014/main" id="{69A51241-3E16-4BCF-9CC8-A4AB1EAF752D}"/>
              </a:ext>
            </a:extLst>
          </p:cNvPr>
          <p:cNvSpPr txBox="1">
            <a:spLocks/>
          </p:cNvSpPr>
          <p:nvPr/>
        </p:nvSpPr>
        <p:spPr>
          <a:xfrm>
            <a:off x="289984" y="76249"/>
            <a:ext cx="8114400" cy="6558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IN" dirty="0">
                <a:solidFill>
                  <a:schemeClr val="tx1"/>
                </a:solidFill>
              </a:rPr>
              <a:t>Insights – 4</a:t>
            </a:r>
          </a:p>
        </p:txBody>
      </p:sp>
      <p:pic>
        <p:nvPicPr>
          <p:cNvPr id="11" name="Picture 4" descr="drug use, drug addicts, cocaine addiction, obesity, depression, schizophrenia, brain chemistry, brain disorders, Indian Express, Indian Express News">
            <a:extLst>
              <a:ext uri="{FF2B5EF4-FFF2-40B4-BE49-F238E27FC236}">
                <a16:creationId xmlns:a16="http://schemas.microsoft.com/office/drawing/2014/main" id="{1731652A-2435-4CF8-BA11-7811274B2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30" y="3696292"/>
            <a:ext cx="2071656" cy="13828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B1ACF30C-DFC4-4D5B-A185-31DB77681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260" y="3696291"/>
            <a:ext cx="2071656" cy="13828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llustration of an obese man and a heart rhythm line">
            <a:extLst>
              <a:ext uri="{FF2B5EF4-FFF2-40B4-BE49-F238E27FC236}">
                <a16:creationId xmlns:a16="http://schemas.microsoft.com/office/drawing/2014/main" id="{60FE997E-E01E-4187-9F79-6D7F296BD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5390" y="3691883"/>
            <a:ext cx="2100063" cy="13828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rugs-alcohol-addiction">
            <a:extLst>
              <a:ext uri="{FF2B5EF4-FFF2-40B4-BE49-F238E27FC236}">
                <a16:creationId xmlns:a16="http://schemas.microsoft.com/office/drawing/2014/main" id="{CB96BC51-28B5-424A-9FA6-F4B76859C9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8671" y="3691883"/>
            <a:ext cx="2100063" cy="13692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1838966-9617-4970-A1EF-4AF5E483A894}"/>
              </a:ext>
            </a:extLst>
          </p:cNvPr>
          <p:cNvPicPr>
            <a:picLocks noChangeAspect="1"/>
          </p:cNvPicPr>
          <p:nvPr/>
        </p:nvPicPr>
        <p:blipFill rotWithShape="1">
          <a:blip r:embed="rId6"/>
          <a:srcRect l="4156"/>
          <a:stretch/>
        </p:blipFill>
        <p:spPr>
          <a:xfrm>
            <a:off x="101181" y="732049"/>
            <a:ext cx="8517469" cy="2922573"/>
          </a:xfrm>
          <a:prstGeom prst="rect">
            <a:avLst/>
          </a:prstGeom>
          <a:ln>
            <a:solidFill>
              <a:schemeClr val="tx1"/>
            </a:solidFill>
          </a:ln>
        </p:spPr>
      </p:pic>
      <p:grpSp>
        <p:nvGrpSpPr>
          <p:cNvPr id="9" name="Group 8">
            <a:extLst>
              <a:ext uri="{FF2B5EF4-FFF2-40B4-BE49-F238E27FC236}">
                <a16:creationId xmlns:a16="http://schemas.microsoft.com/office/drawing/2014/main" id="{93697DBD-0AAF-4D70-B071-09C162F1A52F}"/>
              </a:ext>
            </a:extLst>
          </p:cNvPr>
          <p:cNvGrpSpPr/>
          <p:nvPr/>
        </p:nvGrpSpPr>
        <p:grpSpPr>
          <a:xfrm>
            <a:off x="7093257" y="71102"/>
            <a:ext cx="1965169" cy="393600"/>
            <a:chOff x="875144" y="682049"/>
            <a:chExt cx="2953792" cy="524578"/>
          </a:xfrm>
        </p:grpSpPr>
        <p:sp>
          <p:nvSpPr>
            <p:cNvPr id="10" name="Arrow: Pentagon 9">
              <a:extLst>
                <a:ext uri="{FF2B5EF4-FFF2-40B4-BE49-F238E27FC236}">
                  <a16:creationId xmlns:a16="http://schemas.microsoft.com/office/drawing/2014/main" id="{C1F3E390-1357-415A-8C49-57054F905BDC}"/>
                </a:ext>
              </a:extLst>
            </p:cNvPr>
            <p:cNvSpPr/>
            <p:nvPr/>
          </p:nvSpPr>
          <p:spPr>
            <a:xfrm rot="10800000">
              <a:off x="875144" y="682049"/>
              <a:ext cx="2953792" cy="52457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Arrow: Pentagon 4">
              <a:extLst>
                <a:ext uri="{FF2B5EF4-FFF2-40B4-BE49-F238E27FC236}">
                  <a16:creationId xmlns:a16="http://schemas.microsoft.com/office/drawing/2014/main" id="{BA0792B0-E508-4354-9326-CF8F757EAC8C}"/>
                </a:ext>
              </a:extLst>
            </p:cNvPr>
            <p:cNvSpPr txBox="1"/>
            <p:nvPr/>
          </p:nvSpPr>
          <p:spPr>
            <a:xfrm rot="21600000">
              <a:off x="1006288" y="682049"/>
              <a:ext cx="2822648" cy="5245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324"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Exploratory Data Analysis</a:t>
              </a:r>
              <a:endParaRPr lang="en-IN" sz="1000" kern="1200" dirty="0"/>
            </a:p>
          </p:txBody>
        </p:sp>
      </p:grpSp>
    </p:spTree>
    <p:extLst>
      <p:ext uri="{BB962C8B-B14F-4D97-AF65-F5344CB8AC3E}">
        <p14:creationId xmlns:p14="http://schemas.microsoft.com/office/powerpoint/2010/main" val="3908342796"/>
      </p:ext>
    </p:extLst>
  </p:cSld>
  <p:clrMapOvr>
    <a:masterClrMapping/>
  </p:clrMapOvr>
</p:sld>
</file>

<file path=ppt/theme/theme1.xml><?xml version="1.0" encoding="utf-8"?>
<a:theme xmlns:a="http://schemas.openxmlformats.org/drawingml/2006/main" name="Pandarus template">
  <a:themeElements>
    <a:clrScheme name="Custom 347">
      <a:dk1>
        <a:srgbClr val="001033"/>
      </a:dk1>
      <a:lt1>
        <a:srgbClr val="FFFFFF"/>
      </a:lt1>
      <a:dk2>
        <a:srgbClr val="5E636F"/>
      </a:dk2>
      <a:lt2>
        <a:srgbClr val="F2F3F5"/>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605</TotalTime>
  <Words>1567</Words>
  <Application>Microsoft Office PowerPoint</Application>
  <PresentationFormat>On-screen Show (16:9)</PresentationFormat>
  <Paragraphs>202</Paragraphs>
  <Slides>33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Abel</vt:lpstr>
      <vt:lpstr>Arial</vt:lpstr>
      <vt:lpstr>Encode Sans Semi Condensed Light</vt:lpstr>
      <vt:lpstr>Bahnschrift Condensed</vt:lpstr>
      <vt:lpstr>Pandarus template</vt:lpstr>
      <vt:lpstr>Health Status Indicators</vt:lpstr>
      <vt:lpstr>PowerPoint Presentation</vt:lpstr>
      <vt:lpstr>PowerPoint Presentation</vt:lpstr>
      <vt:lpstr>PowerPoint Presentation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Illinois County Data</vt:lpstr>
      <vt:lpstr>Illinois County Data</vt:lpstr>
      <vt:lpstr>PowerPoint Presentation</vt:lpstr>
      <vt:lpstr>PowerPoint Presentation</vt:lpstr>
      <vt:lpstr>PowerPoint Presentation</vt:lpstr>
      <vt:lpstr>PowerPoint Presentation</vt:lpstr>
      <vt:lpstr>PowerPoint Presentation</vt:lpstr>
      <vt:lpstr>PowerPoint Presentation</vt:lpstr>
      <vt:lpstr>Predictive Modelling</vt:lpstr>
      <vt:lpstr>Modelling – 8 Random Forest Regressors </vt:lpstr>
      <vt:lpstr>PowerPoint Presentation</vt:lpstr>
      <vt:lpstr>PowerPoint Presentation</vt:lpstr>
      <vt:lpstr>PowerPoint Presentation</vt:lpstr>
      <vt:lpstr>Clustering of Counties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Status Indicators</dc:title>
  <dc:creator>Varun Bhalla</dc:creator>
  <cp:lastModifiedBy>Varun Bhalla</cp:lastModifiedBy>
  <cp:revision>65</cp:revision>
  <dcterms:modified xsi:type="dcterms:W3CDTF">2020-04-24T21:09:00Z</dcterms:modified>
</cp:coreProperties>
</file>